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85" r:id="rId2"/>
    <p:sldId id="520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2" r:id="rId19"/>
    <p:sldId id="1728" r:id="rId20"/>
    <p:sldId id="522" r:id="rId21"/>
    <p:sldId id="523" r:id="rId22"/>
    <p:sldId id="524" r:id="rId23"/>
    <p:sldId id="532" r:id="rId24"/>
    <p:sldId id="525" r:id="rId25"/>
    <p:sldId id="528" r:id="rId26"/>
    <p:sldId id="529" r:id="rId27"/>
    <p:sldId id="531" r:id="rId28"/>
    <p:sldId id="382" r:id="rId29"/>
    <p:sldId id="360" r:id="rId30"/>
    <p:sldId id="1729" r:id="rId31"/>
    <p:sldId id="1714" r:id="rId32"/>
    <p:sldId id="1723" r:id="rId33"/>
    <p:sldId id="1730" r:id="rId34"/>
    <p:sldId id="383" r:id="rId35"/>
    <p:sldId id="1724" r:id="rId36"/>
    <p:sldId id="578" r:id="rId37"/>
    <p:sldId id="579" r:id="rId38"/>
    <p:sldId id="384" r:id="rId39"/>
  </p:sldIdLst>
  <p:sldSz cx="9144000" cy="6858000" type="screen4x3"/>
  <p:notesSz cx="7010400" cy="9296400"/>
  <p:embeddedFontLst>
    <p:embeddedFont>
      <p:font typeface="Cambria Math" panose="02040503050406030204" pitchFamily="18" charset="0"/>
      <p:regular r:id="rId42"/>
    </p:embeddedFont>
    <p:embeddedFont>
      <p:font typeface="Eurostile" panose="020B0504020202050204" pitchFamily="34" charset="77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D9D9D9"/>
    <a:srgbClr val="787878"/>
    <a:srgbClr val="7F7F7F"/>
    <a:srgbClr val="C00000"/>
    <a:srgbClr val="000000"/>
    <a:srgbClr val="DDD9C3"/>
    <a:srgbClr val="4F81BD"/>
    <a:srgbClr val="BC322A"/>
    <a:srgbClr val="D138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1" autoAdjust="0"/>
    <p:restoredTop sz="95822" autoAdjust="0"/>
  </p:normalViewPr>
  <p:slideViewPr>
    <p:cSldViewPr snapToGrid="0" snapToObjects="1">
      <p:cViewPr varScale="1">
        <p:scale>
          <a:sx n="122" d="100"/>
          <a:sy n="122" d="100"/>
        </p:scale>
        <p:origin x="544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18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69F3A8-7989-4E38-A353-EDFAB1E724E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60857E-C542-4E61-BD67-FD042E16F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740465-4697-443F-AAB1-249B3192D9EF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7D40A1-9795-4F53-A771-B43E2AFF1A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Vijayakumar Bhagavatula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18-391 S2011 Lectures</a:t>
            </a:r>
          </a:p>
        </p:txBody>
      </p:sp>
    </p:spTree>
    <p:extLst>
      <p:ext uri="{BB962C8B-B14F-4D97-AF65-F5344CB8AC3E}">
        <p14:creationId xmlns:p14="http://schemas.microsoft.com/office/powerpoint/2010/main" val="233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82ffd89671_7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82ffd89671_7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82ffd89671_7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82ffd89671_7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82ffd89671_7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82ffd89671_7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82ffd89671_7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82ffd89671_7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82ffd89671_7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82ffd89671_7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82ffd89671_7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82ffd89671_7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82ffd89671_7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82ffd89671_7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82ffd89671_7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82ffd89671_7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26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else?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1D4ED9-1B63-4229-8F06-FCD43E3C53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2e84bb10b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2e84bb10b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2e84bb10b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2e84bb10b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2e84bb10b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2e84bb10b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82e84bb10b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82e84bb10b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2e84bb10b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2e84bb10b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2e84bb10b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2e84bb10b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happen in this case, how come?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2e84bb10b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2e84bb10b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2e84bb10b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2e84bb10b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Eurostile" panose="020B050402020205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839" y="64328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306F10F-9470-314E-A784-D756E2F57882}" type="datetimeFigureOut">
              <a:rPr lang="en-US" smtClean="0"/>
              <a:pPr/>
              <a:t>1/28/26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8735" y="64466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6532" y="64466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68C3450-B1A6-CF46-933E-ABA1FF9AB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43"/>
            <a:ext cx="8229600" cy="1143000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8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Eurostile" panose="020B0504020202050204" pitchFamily="34" charset="77"/>
              </a:defRPr>
            </a:lvl1pPr>
            <a:lvl2pPr>
              <a:defRPr sz="2800">
                <a:latin typeface="Eurostile" panose="020B0504020202050204" pitchFamily="34" charset="77"/>
              </a:defRPr>
            </a:lvl2pPr>
            <a:lvl3pPr>
              <a:defRPr sz="2400">
                <a:latin typeface="Eurostile" panose="020B0504020202050204" pitchFamily="34" charset="77"/>
              </a:defRPr>
            </a:lvl3pPr>
            <a:lvl4pPr>
              <a:defRPr sz="2000">
                <a:latin typeface="Eurostile" panose="020B0504020202050204" pitchFamily="34" charset="77"/>
              </a:defRPr>
            </a:lvl4pPr>
            <a:lvl5pPr>
              <a:defRPr sz="2000">
                <a:latin typeface="Eurostile" panose="020B050402020205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Eurostile" panose="020B0504020202050204" pitchFamily="34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1/28/26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869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074333"/>
            <a:ext cx="8520600" cy="5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30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604000" y="6426943"/>
            <a:ext cx="2451100" cy="39714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5B7C8D-9A65-0E0F-C4FE-9DB7414780D6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Eurostile" panose="020B0504020202050204" pitchFamily="34" charset="7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2060"/>
          </a:solidFill>
          <a:latin typeface="Eurostile" panose="020B0504020202050204" pitchFamily="34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060"/>
          </a:solidFill>
          <a:latin typeface="Eurostile" panose="020B0504020202050204" pitchFamily="34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060"/>
          </a:solidFill>
          <a:latin typeface="Eurostile" panose="020B0504020202050204" pitchFamily="34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060"/>
          </a:solidFill>
          <a:latin typeface="Eurostile" panose="020B0504020202050204" pitchFamily="34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060"/>
          </a:solidFill>
          <a:latin typeface="Eurostile" panose="020B0504020202050204" pitchFamily="34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-bcs.mit.edu/people/adelson/publications/abstracts/spline83.html" TargetMode="Externa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766800"/>
            <a:ext cx="9144000" cy="2075873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  <a:t>18-799: Applied Computer Vision</a:t>
            </a: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r>
              <a:rPr lang="en-US" sz="22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Spring 2026</a:t>
            </a:r>
            <a:endParaRPr lang="en-US" sz="2000" dirty="0">
              <a:latin typeface="Eurostile" panose="020B050402020205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A1A1-0162-9708-01C0-745EDA5157A2}"/>
              </a:ext>
            </a:extLst>
          </p:cNvPr>
          <p:cNvSpPr txBox="1"/>
          <p:nvPr/>
        </p:nvSpPr>
        <p:spPr>
          <a:xfrm>
            <a:off x="2286000" y="375371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Image Processing:</a:t>
            </a:r>
          </a:p>
          <a:p>
            <a:pPr algn="ctr"/>
            <a:r>
              <a:rPr lang="en-US" sz="2800" dirty="0">
                <a:latin typeface="Eurostile" panose="020B0504020202050204" pitchFamily="34" charset="77"/>
                <a:cs typeface="Times New Roman" panose="02020603050405020304" pitchFamily="18" charset="0"/>
              </a:rPr>
              <a:t>Image Resizing</a:t>
            </a:r>
            <a:endParaRPr lang="en-RW" sz="2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60248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26" y="1517276"/>
            <a:ext cx="3548525" cy="2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6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>
                <a:latin typeface="Eurostile" panose="020B0504020202050204" pitchFamily="34" charset="77"/>
              </a:rPr>
              <a:t>But this only works for sine waves, right?</a:t>
            </a:r>
            <a:endParaRPr dirty="0">
              <a:latin typeface="Eurostile" panose="020B0504020202050204" pitchFamily="34" charset="77"/>
            </a:endParaRPr>
          </a:p>
        </p:txBody>
      </p:sp>
      <p:sp>
        <p:nvSpPr>
          <p:cNvPr id="955" name="Google Shape;955;p56"/>
          <p:cNvSpPr txBox="1">
            <a:spLocks noGrp="1"/>
          </p:cNvSpPr>
          <p:nvPr>
            <p:ph type="body" idx="1"/>
          </p:nvPr>
        </p:nvSpPr>
        <p:spPr>
          <a:xfrm>
            <a:off x="311700" y="4280650"/>
            <a:ext cx="8520600" cy="89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latin typeface="Eurostile" panose="020B0504020202050204" pitchFamily="34" charset="77"/>
              </a:rPr>
              <a:t>Fourier transform</a:t>
            </a:r>
            <a:endParaRPr dirty="0">
              <a:latin typeface="Eurostile" panose="020B0504020202050204" pitchFamily="34" charset="77"/>
            </a:endParaRPr>
          </a:p>
          <a:p>
            <a:pPr indent="-317500">
              <a:spcAft>
                <a:spcPts val="1600"/>
              </a:spcAft>
              <a:buSzPts val="1400"/>
            </a:pPr>
            <a:r>
              <a:rPr lang="en" sz="1400" dirty="0">
                <a:latin typeface="Eurostile" panose="020B0504020202050204" pitchFamily="34" charset="77"/>
              </a:rPr>
              <a:t>Decomposes any signal or image into weighted sum of sines and cosines</a:t>
            </a:r>
            <a:endParaRPr sz="1400" dirty="0">
              <a:latin typeface="Eurostile" panose="020B0504020202050204" pitchFamily="34" charset="77"/>
            </a:endParaRPr>
          </a:p>
        </p:txBody>
      </p:sp>
      <p:sp>
        <p:nvSpPr>
          <p:cNvPr id="956" name="Google Shape;956;p56"/>
          <p:cNvSpPr txBox="1">
            <a:spLocks noGrp="1"/>
          </p:cNvSpPr>
          <p:nvPr>
            <p:ph type="body" idx="1"/>
          </p:nvPr>
        </p:nvSpPr>
        <p:spPr>
          <a:xfrm>
            <a:off x="311700" y="4966450"/>
            <a:ext cx="8520600" cy="89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>
                <a:latin typeface="Eurostile" panose="020B0504020202050204" pitchFamily="34" charset="77"/>
              </a:rPr>
              <a:t>To avoid aliasing</a:t>
            </a:r>
            <a:endParaRPr>
              <a:latin typeface="Eurostile" panose="020B0504020202050204" pitchFamily="34" charset="77"/>
            </a:endParaRPr>
          </a:p>
          <a:p>
            <a:pPr indent="-317500">
              <a:buSzPts val="1400"/>
            </a:pPr>
            <a:r>
              <a:rPr lang="en" sz="1400">
                <a:latin typeface="Eurostile" panose="020B0504020202050204" pitchFamily="34" charset="77"/>
              </a:rPr>
              <a:t>sampling rate ≥ 2 * max frequency present in the image (Nyquist rate)</a:t>
            </a:r>
            <a:endParaRPr sz="1400">
              <a:latin typeface="Eurostile" panose="020B0504020202050204" pitchFamily="34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26" y="1517276"/>
            <a:ext cx="3548525" cy="2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03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Fourier Transform</a:t>
            </a:r>
            <a:endParaRPr/>
          </a:p>
        </p:txBody>
      </p:sp>
      <p:sp>
        <p:nvSpPr>
          <p:cNvPr id="2207" name="Google Shape;2207;p103"/>
          <p:cNvSpPr txBox="1">
            <a:spLocks noGrp="1"/>
          </p:cNvSpPr>
          <p:nvPr>
            <p:ph type="body" idx="1"/>
          </p:nvPr>
        </p:nvSpPr>
        <p:spPr>
          <a:xfrm>
            <a:off x="311700" y="4280650"/>
            <a:ext cx="8520600" cy="89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Fourier transform</a:t>
            </a:r>
            <a:endParaRPr dirty="0"/>
          </a:p>
          <a:p>
            <a:pPr indent="-317500">
              <a:spcAft>
                <a:spcPts val="1600"/>
              </a:spcAft>
              <a:buSzPts val="1400"/>
            </a:pPr>
            <a:r>
              <a:rPr lang="en" sz="1400" dirty="0"/>
              <a:t>Decomposes any signal or image into weighted sum of sines and cosines</a:t>
            </a:r>
            <a:endParaRPr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04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Fourier Series</a:t>
            </a:r>
            <a:endParaRPr/>
          </a:p>
        </p:txBody>
      </p:sp>
      <p:sp>
        <p:nvSpPr>
          <p:cNvPr id="2213" name="Google Shape;2213;p104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pic>
        <p:nvPicPr>
          <p:cNvPr id="2214" name="Google Shape;22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077" y="2179776"/>
            <a:ext cx="1885950" cy="1609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5" name="Google Shape;2215;p104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216" name="Google Shape;2216;p104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217" name="Google Shape;2217;p104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218" name="Google Shape;2218;p104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219" name="Google Shape;2219;p104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0" name="Google Shape;2220;p104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1" name="Google Shape;2221;p104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2" name="Google Shape;2222;p104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3" name="Google Shape;2223;p104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4" name="Google Shape;2224;p104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  <p:sp>
        <p:nvSpPr>
          <p:cNvPr id="2225" name="Google Shape;2225;p104"/>
          <p:cNvSpPr txBox="1"/>
          <p:nvPr/>
        </p:nvSpPr>
        <p:spPr>
          <a:xfrm>
            <a:off x="450975" y="5501025"/>
            <a:ext cx="4427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Slides: Alyosha </a:t>
            </a:r>
            <a:r>
              <a:rPr lang="en" dirty="0" err="1"/>
              <a:t>Efros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05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Fourier Series</a:t>
            </a:r>
            <a:endParaRPr/>
          </a:p>
        </p:txBody>
      </p:sp>
      <p:sp>
        <p:nvSpPr>
          <p:cNvPr id="2231" name="Google Shape;2231;p105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pic>
        <p:nvPicPr>
          <p:cNvPr id="2232" name="Google Shape;223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077" y="2179776"/>
            <a:ext cx="18859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815" y="2179775"/>
            <a:ext cx="188595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105"/>
          <p:cNvSpPr txBox="1"/>
          <p:nvPr/>
        </p:nvSpPr>
        <p:spPr>
          <a:xfrm>
            <a:off x="6020975" y="26398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+</a:t>
            </a:r>
            <a:endParaRPr sz="3000"/>
          </a:p>
        </p:txBody>
      </p:sp>
      <p:grpSp>
        <p:nvGrpSpPr>
          <p:cNvPr id="2235" name="Google Shape;2235;p105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236" name="Google Shape;2236;p105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237" name="Google Shape;2237;p105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238" name="Google Shape;2238;p105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239" name="Google Shape;2239;p105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0" name="Google Shape;2240;p105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1" name="Google Shape;2241;p105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2" name="Google Shape;2242;p105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3" name="Google Shape;2243;p105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4" name="Google Shape;2244;p105"/>
          <p:cNvSpPr txBox="1"/>
          <p:nvPr/>
        </p:nvSpPr>
        <p:spPr>
          <a:xfrm>
            <a:off x="4877975" y="43924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=</a:t>
            </a:r>
            <a:endParaRPr sz="3000"/>
          </a:p>
        </p:txBody>
      </p:sp>
      <p:pic>
        <p:nvPicPr>
          <p:cNvPr id="2245" name="Google Shape;224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665" y="3865701"/>
            <a:ext cx="18288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05"/>
          <p:cNvSpPr txBox="1"/>
          <p:nvPr/>
        </p:nvSpPr>
        <p:spPr>
          <a:xfrm>
            <a:off x="450975" y="5501025"/>
            <a:ext cx="4427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Following slides from Alyosha Efros</a:t>
            </a:r>
            <a:endParaRPr/>
          </a:p>
        </p:txBody>
      </p:sp>
      <p:sp>
        <p:nvSpPr>
          <p:cNvPr id="2247" name="Google Shape;2247;p105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65" y="2189301"/>
            <a:ext cx="18288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Google Shape;2253;p106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Fourier Series</a:t>
            </a:r>
            <a:endParaRPr/>
          </a:p>
        </p:txBody>
      </p:sp>
      <p:sp>
        <p:nvSpPr>
          <p:cNvPr id="2254" name="Google Shape;2254;p106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sp>
        <p:nvSpPr>
          <p:cNvPr id="2255" name="Google Shape;2255;p106"/>
          <p:cNvSpPr txBox="1"/>
          <p:nvPr/>
        </p:nvSpPr>
        <p:spPr>
          <a:xfrm>
            <a:off x="6020975" y="26398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+</a:t>
            </a:r>
            <a:endParaRPr sz="3000"/>
          </a:p>
        </p:txBody>
      </p:sp>
      <p:grpSp>
        <p:nvGrpSpPr>
          <p:cNvPr id="2256" name="Google Shape;2256;p106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257" name="Google Shape;2257;p106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258" name="Google Shape;2258;p106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259" name="Google Shape;2259;p106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260" name="Google Shape;2260;p106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1" name="Google Shape;2261;p106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2" name="Google Shape;2262;p106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3" name="Google Shape;2263;p106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106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5" name="Google Shape;2265;p106"/>
          <p:cNvSpPr txBox="1"/>
          <p:nvPr/>
        </p:nvSpPr>
        <p:spPr>
          <a:xfrm>
            <a:off x="4877975" y="43924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=</a:t>
            </a:r>
            <a:endParaRPr sz="3000"/>
          </a:p>
        </p:txBody>
      </p:sp>
      <p:pic>
        <p:nvPicPr>
          <p:cNvPr id="2266" name="Google Shape;22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375" y="2255976"/>
            <a:ext cx="182880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375" y="3913326"/>
            <a:ext cx="18859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06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" name="Google Shape;22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688" y="3909400"/>
            <a:ext cx="1835332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989" y="2238475"/>
            <a:ext cx="1823567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775" y="2236926"/>
            <a:ext cx="18859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07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"/>
              <a:t>Fourier Series</a:t>
            </a:r>
            <a:endParaRPr/>
          </a:p>
          <a:p>
            <a:pPr algn="l"/>
            <a:endParaRPr/>
          </a:p>
        </p:txBody>
      </p:sp>
      <p:sp>
        <p:nvSpPr>
          <p:cNvPr id="2277" name="Google Shape;2277;p107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sp>
        <p:nvSpPr>
          <p:cNvPr id="2278" name="Google Shape;2278;p107"/>
          <p:cNvSpPr txBox="1"/>
          <p:nvPr/>
        </p:nvSpPr>
        <p:spPr>
          <a:xfrm>
            <a:off x="6020975" y="26398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+</a:t>
            </a:r>
            <a:endParaRPr sz="3000"/>
          </a:p>
        </p:txBody>
      </p:sp>
      <p:grpSp>
        <p:nvGrpSpPr>
          <p:cNvPr id="2279" name="Google Shape;2279;p107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280" name="Google Shape;2280;p107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281" name="Google Shape;2281;p107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282" name="Google Shape;2282;p107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283" name="Google Shape;2283;p107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4" name="Google Shape;2284;p107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5" name="Google Shape;2285;p107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6" name="Google Shape;2286;p107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7" name="Google Shape;2287;p107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8" name="Google Shape;2288;p107"/>
          <p:cNvSpPr txBox="1"/>
          <p:nvPr/>
        </p:nvSpPr>
        <p:spPr>
          <a:xfrm>
            <a:off x="4877975" y="43924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=</a:t>
            </a:r>
            <a:endParaRPr sz="3000"/>
          </a:p>
        </p:txBody>
      </p:sp>
      <p:sp>
        <p:nvSpPr>
          <p:cNvPr id="2289" name="Google Shape;2289;p107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63" y="3909400"/>
            <a:ext cx="1839406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725" y="2238475"/>
            <a:ext cx="1818110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075" y="2262925"/>
            <a:ext cx="1835332" cy="1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08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"/>
              <a:t>Fourier Series</a:t>
            </a:r>
            <a:endParaRPr/>
          </a:p>
          <a:p>
            <a:pPr algn="l"/>
            <a:endParaRPr/>
          </a:p>
        </p:txBody>
      </p:sp>
      <p:sp>
        <p:nvSpPr>
          <p:cNvPr id="2298" name="Google Shape;2298;p108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sp>
        <p:nvSpPr>
          <p:cNvPr id="2299" name="Google Shape;2299;p108"/>
          <p:cNvSpPr txBox="1"/>
          <p:nvPr/>
        </p:nvSpPr>
        <p:spPr>
          <a:xfrm>
            <a:off x="6020975" y="26398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+</a:t>
            </a:r>
            <a:endParaRPr sz="3000"/>
          </a:p>
        </p:txBody>
      </p:sp>
      <p:grpSp>
        <p:nvGrpSpPr>
          <p:cNvPr id="2300" name="Google Shape;2300;p108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301" name="Google Shape;2301;p108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302" name="Google Shape;2302;p108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303" name="Google Shape;2303;p108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304" name="Google Shape;2304;p108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5" name="Google Shape;2305;p108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6" name="Google Shape;2306;p108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7" name="Google Shape;2307;p108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108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09" name="Google Shape;2309;p108"/>
          <p:cNvSpPr txBox="1"/>
          <p:nvPr/>
        </p:nvSpPr>
        <p:spPr>
          <a:xfrm>
            <a:off x="4877975" y="43924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=</a:t>
            </a:r>
            <a:endParaRPr sz="3000"/>
          </a:p>
        </p:txBody>
      </p:sp>
      <p:sp>
        <p:nvSpPr>
          <p:cNvPr id="2310" name="Google Shape;2310;p108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13" y="3909400"/>
            <a:ext cx="1835332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850" y="2238475"/>
            <a:ext cx="1831856" cy="14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025" y="2262925"/>
            <a:ext cx="1839406" cy="1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109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"/>
              <a:t>Fourier Series</a:t>
            </a:r>
            <a:endParaRPr/>
          </a:p>
          <a:p>
            <a:pPr algn="l"/>
            <a:endParaRPr/>
          </a:p>
        </p:txBody>
      </p:sp>
      <p:sp>
        <p:nvSpPr>
          <p:cNvPr id="2319" name="Google Shape;2319;p109"/>
          <p:cNvSpPr txBox="1"/>
          <p:nvPr/>
        </p:nvSpPr>
        <p:spPr>
          <a:xfrm>
            <a:off x="310750" y="37885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We want to get this function</a:t>
            </a:r>
            <a:endParaRPr/>
          </a:p>
        </p:txBody>
      </p:sp>
      <p:sp>
        <p:nvSpPr>
          <p:cNvPr id="2320" name="Google Shape;2320;p109"/>
          <p:cNvSpPr txBox="1"/>
          <p:nvPr/>
        </p:nvSpPr>
        <p:spPr>
          <a:xfrm>
            <a:off x="6020975" y="26398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+</a:t>
            </a:r>
            <a:endParaRPr sz="3000"/>
          </a:p>
        </p:txBody>
      </p:sp>
      <p:grpSp>
        <p:nvGrpSpPr>
          <p:cNvPr id="2321" name="Google Shape;2321;p109"/>
          <p:cNvGrpSpPr/>
          <p:nvPr/>
        </p:nvGrpSpPr>
        <p:grpSpPr>
          <a:xfrm>
            <a:off x="401768" y="2152010"/>
            <a:ext cx="2399264" cy="1609696"/>
            <a:chOff x="401773" y="913763"/>
            <a:chExt cx="3352800" cy="2249435"/>
          </a:xfrm>
        </p:grpSpPr>
        <p:grpSp>
          <p:nvGrpSpPr>
            <p:cNvPr id="2322" name="Google Shape;2322;p109"/>
            <p:cNvGrpSpPr/>
            <p:nvPr/>
          </p:nvGrpSpPr>
          <p:grpSpPr>
            <a:xfrm>
              <a:off x="408262" y="1291832"/>
              <a:ext cx="3346093" cy="1523499"/>
              <a:chOff x="423529" y="1450425"/>
              <a:chExt cx="3483337" cy="1645425"/>
            </a:xfrm>
          </p:grpSpPr>
          <p:sp>
            <p:nvSpPr>
              <p:cNvPr id="2323" name="Google Shape;2323;p109"/>
              <p:cNvSpPr/>
              <p:nvPr/>
            </p:nvSpPr>
            <p:spPr>
              <a:xfrm>
                <a:off x="423529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  <p:sp>
            <p:nvSpPr>
              <p:cNvPr id="2324" name="Google Shape;2324;p109"/>
              <p:cNvSpPr/>
              <p:nvPr/>
            </p:nvSpPr>
            <p:spPr>
              <a:xfrm>
                <a:off x="2163940" y="1450425"/>
                <a:ext cx="1742925" cy="1645425"/>
              </a:xfrm>
              <a:custGeom>
                <a:avLst/>
                <a:gdLst/>
                <a:ahLst/>
                <a:cxnLst/>
                <a:rect l="l" t="t" r="r" b="b"/>
                <a:pathLst>
                  <a:path w="69717" h="65817" extrusionOk="0">
                    <a:moveTo>
                      <a:pt x="0" y="34127"/>
                    </a:moveTo>
                    <a:lnTo>
                      <a:pt x="0" y="0"/>
                    </a:lnTo>
                    <a:lnTo>
                      <a:pt x="34127" y="0"/>
                    </a:lnTo>
                    <a:lnTo>
                      <a:pt x="34127" y="65817"/>
                    </a:lnTo>
                    <a:lnTo>
                      <a:pt x="69717" y="65817"/>
                    </a:lnTo>
                    <a:lnTo>
                      <a:pt x="69717" y="29739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RW"/>
              </a:p>
            </p:txBody>
          </p:sp>
        </p:grpSp>
        <p:cxnSp>
          <p:nvCxnSpPr>
            <p:cNvPr id="2325" name="Google Shape;2325;p109"/>
            <p:cNvCxnSpPr/>
            <p:nvPr/>
          </p:nvCxnSpPr>
          <p:spPr>
            <a:xfrm>
              <a:off x="402223" y="2081140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109"/>
            <p:cNvCxnSpPr/>
            <p:nvPr/>
          </p:nvCxnSpPr>
          <p:spPr>
            <a:xfrm>
              <a:off x="4017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109"/>
            <p:cNvCxnSpPr/>
            <p:nvPr/>
          </p:nvCxnSpPr>
          <p:spPr>
            <a:xfrm>
              <a:off x="402223" y="913763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109"/>
            <p:cNvCxnSpPr/>
            <p:nvPr/>
          </p:nvCxnSpPr>
          <p:spPr>
            <a:xfrm>
              <a:off x="402223" y="3163198"/>
              <a:ext cx="335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109"/>
            <p:cNvCxnSpPr/>
            <p:nvPr/>
          </p:nvCxnSpPr>
          <p:spPr>
            <a:xfrm>
              <a:off x="3754573" y="914213"/>
              <a:ext cx="0" cy="2242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0" name="Google Shape;2330;p109"/>
          <p:cNvSpPr txBox="1"/>
          <p:nvPr/>
        </p:nvSpPr>
        <p:spPr>
          <a:xfrm>
            <a:off x="4877975" y="4392425"/>
            <a:ext cx="390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=</a:t>
            </a:r>
            <a:endParaRPr sz="3000"/>
          </a:p>
        </p:txBody>
      </p:sp>
      <p:sp>
        <p:nvSpPr>
          <p:cNvPr id="2331" name="Google Shape;2331;p109"/>
          <p:cNvSpPr txBox="1"/>
          <p:nvPr/>
        </p:nvSpPr>
        <p:spPr>
          <a:xfrm>
            <a:off x="3277775" y="2639825"/>
            <a:ext cx="603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/>
              <a:t>≈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11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Fourier transform</a:t>
            </a:r>
            <a:endParaRPr/>
          </a:p>
        </p:txBody>
      </p:sp>
      <p:pic>
        <p:nvPicPr>
          <p:cNvPr id="2355" name="Google Shape;235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900" y="2400300"/>
            <a:ext cx="44767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111"/>
          <p:cNvSpPr txBox="1"/>
          <p:nvPr/>
        </p:nvSpPr>
        <p:spPr>
          <a:xfrm>
            <a:off x="2453200" y="4050600"/>
            <a:ext cx="6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f(x)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57" name="Google Shape;2357;p111"/>
          <p:cNvSpPr txBox="1"/>
          <p:nvPr/>
        </p:nvSpPr>
        <p:spPr>
          <a:xfrm>
            <a:off x="5348800" y="4050600"/>
            <a:ext cx="81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</a:rPr>
              <a:t>|F(𝟂)|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58" name="Google Shape;2358;p111"/>
          <p:cNvSpPr txBox="1"/>
          <p:nvPr/>
        </p:nvSpPr>
        <p:spPr>
          <a:xfrm>
            <a:off x="1453750" y="43981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signal</a:t>
            </a:r>
            <a:endParaRPr/>
          </a:p>
        </p:txBody>
      </p:sp>
      <p:sp>
        <p:nvSpPr>
          <p:cNvPr id="2359" name="Google Shape;2359;p111"/>
          <p:cNvSpPr txBox="1"/>
          <p:nvPr/>
        </p:nvSpPr>
        <p:spPr>
          <a:xfrm>
            <a:off x="4425550" y="4398100"/>
            <a:ext cx="25230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Fourier transform of signal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A902-A0C0-3ACD-6058-9D2A1A79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pic>
        <p:nvPicPr>
          <p:cNvPr id="4" name="Google Shape;104;p21">
            <a:extLst>
              <a:ext uri="{FF2B5EF4-FFF2-40B4-BE49-F238E27FC236}">
                <a16:creationId xmlns:a16="http://schemas.microsoft.com/office/drawing/2014/main" id="{549FB577-C264-574A-7D0A-FA422D4664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410" y="1585058"/>
            <a:ext cx="6357501" cy="399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16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69DD-3CA5-EEF4-3360-0801F7F7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F41C-D981-0A90-3DF6-BE535E45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85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today’s class we will learn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/>
              <a:t>What is Image Resizing</a:t>
            </a:r>
          </a:p>
          <a:p>
            <a:pPr lvl="1"/>
            <a:r>
              <a:rPr lang="en-US" sz="2400" dirty="0"/>
              <a:t>What is image pyramid</a:t>
            </a:r>
          </a:p>
          <a:p>
            <a:pPr lvl="1"/>
            <a:r>
              <a:rPr lang="en-US" sz="2400" dirty="0"/>
              <a:t>Application of Image pyramid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3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A902-A0C0-3ACD-6058-9D2A1A79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pic>
        <p:nvPicPr>
          <p:cNvPr id="3" name="Google Shape;113;p22">
            <a:extLst>
              <a:ext uri="{FF2B5EF4-FFF2-40B4-BE49-F238E27FC236}">
                <a16:creationId xmlns:a16="http://schemas.microsoft.com/office/drawing/2014/main" id="{F8712618-3BA5-7691-961C-AAD60A2C5E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1719278"/>
            <a:ext cx="8202050" cy="389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38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376-0111-78AF-6DE1-FB792BD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D58A-76BD-3981-B664-AC5C6A3DE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W" dirty="0"/>
              <a:t>Downsampling</a:t>
            </a:r>
          </a:p>
        </p:txBody>
      </p:sp>
      <p:grpSp>
        <p:nvGrpSpPr>
          <p:cNvPr id="4" name="Google Shape;137;p26">
            <a:extLst>
              <a:ext uri="{FF2B5EF4-FFF2-40B4-BE49-F238E27FC236}">
                <a16:creationId xmlns:a16="http://schemas.microsoft.com/office/drawing/2014/main" id="{F8D6D386-EB2E-08BB-9EAC-2D9FF5D45E53}"/>
              </a:ext>
            </a:extLst>
          </p:cNvPr>
          <p:cNvGrpSpPr/>
          <p:nvPr/>
        </p:nvGrpSpPr>
        <p:grpSpPr>
          <a:xfrm>
            <a:off x="661957" y="1918181"/>
            <a:ext cx="2817097" cy="2817097"/>
            <a:chOff x="4845000" y="1878100"/>
            <a:chExt cx="2134811" cy="2134811"/>
          </a:xfrm>
        </p:grpSpPr>
        <p:sp>
          <p:nvSpPr>
            <p:cNvPr id="5" name="Google Shape;138;p26">
              <a:extLst>
                <a:ext uri="{FF2B5EF4-FFF2-40B4-BE49-F238E27FC236}">
                  <a16:creationId xmlns:a16="http://schemas.microsoft.com/office/drawing/2014/main" id="{4DDC8834-BB7E-FCAC-78D6-4ED02B965FB8}"/>
                </a:ext>
              </a:extLst>
            </p:cNvPr>
            <p:cNvSpPr/>
            <p:nvPr/>
          </p:nvSpPr>
          <p:spPr>
            <a:xfrm>
              <a:off x="4845000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9;p26">
              <a:extLst>
                <a:ext uri="{FF2B5EF4-FFF2-40B4-BE49-F238E27FC236}">
                  <a16:creationId xmlns:a16="http://schemas.microsoft.com/office/drawing/2014/main" id="{38953948-D817-3E4F-1957-DFF647D905BC}"/>
                </a:ext>
              </a:extLst>
            </p:cNvPr>
            <p:cNvSpPr/>
            <p:nvPr/>
          </p:nvSpPr>
          <p:spPr>
            <a:xfrm>
              <a:off x="5200506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;p26">
              <a:extLst>
                <a:ext uri="{FF2B5EF4-FFF2-40B4-BE49-F238E27FC236}">
                  <a16:creationId xmlns:a16="http://schemas.microsoft.com/office/drawing/2014/main" id="{100E79B8-CAF7-16B3-7B9C-BFD061A07A0D}"/>
                </a:ext>
              </a:extLst>
            </p:cNvPr>
            <p:cNvSpPr/>
            <p:nvPr/>
          </p:nvSpPr>
          <p:spPr>
            <a:xfrm>
              <a:off x="4845000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1;p26">
              <a:extLst>
                <a:ext uri="{FF2B5EF4-FFF2-40B4-BE49-F238E27FC236}">
                  <a16:creationId xmlns:a16="http://schemas.microsoft.com/office/drawing/2014/main" id="{BF7BFD4F-0E6E-EAA2-B71D-9AC092E98704}"/>
                </a:ext>
              </a:extLst>
            </p:cNvPr>
            <p:cNvSpPr/>
            <p:nvPr/>
          </p:nvSpPr>
          <p:spPr>
            <a:xfrm>
              <a:off x="5200506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;p26">
              <a:extLst>
                <a:ext uri="{FF2B5EF4-FFF2-40B4-BE49-F238E27FC236}">
                  <a16:creationId xmlns:a16="http://schemas.microsoft.com/office/drawing/2014/main" id="{60BE42E5-8B78-4D01-E624-342A0182E936}"/>
                </a:ext>
              </a:extLst>
            </p:cNvPr>
            <p:cNvSpPr/>
            <p:nvPr/>
          </p:nvSpPr>
          <p:spPr>
            <a:xfrm>
              <a:off x="5556294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;p26">
              <a:extLst>
                <a:ext uri="{FF2B5EF4-FFF2-40B4-BE49-F238E27FC236}">
                  <a16:creationId xmlns:a16="http://schemas.microsoft.com/office/drawing/2014/main" id="{5FFB7F93-9480-649A-8C3A-68EED97678B9}"/>
                </a:ext>
              </a:extLst>
            </p:cNvPr>
            <p:cNvSpPr/>
            <p:nvPr/>
          </p:nvSpPr>
          <p:spPr>
            <a:xfrm>
              <a:off x="5911800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4;p26">
              <a:extLst>
                <a:ext uri="{FF2B5EF4-FFF2-40B4-BE49-F238E27FC236}">
                  <a16:creationId xmlns:a16="http://schemas.microsoft.com/office/drawing/2014/main" id="{D75BDC24-0C73-4B77-F061-74D0AD90E2F2}"/>
                </a:ext>
              </a:extLst>
            </p:cNvPr>
            <p:cNvSpPr/>
            <p:nvPr/>
          </p:nvSpPr>
          <p:spPr>
            <a:xfrm>
              <a:off x="5556294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;p26">
              <a:extLst>
                <a:ext uri="{FF2B5EF4-FFF2-40B4-BE49-F238E27FC236}">
                  <a16:creationId xmlns:a16="http://schemas.microsoft.com/office/drawing/2014/main" id="{AC76C194-C25F-206B-A26F-786F073682C3}"/>
                </a:ext>
              </a:extLst>
            </p:cNvPr>
            <p:cNvSpPr/>
            <p:nvPr/>
          </p:nvSpPr>
          <p:spPr>
            <a:xfrm>
              <a:off x="5911800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6;p26">
              <a:extLst>
                <a:ext uri="{FF2B5EF4-FFF2-40B4-BE49-F238E27FC236}">
                  <a16:creationId xmlns:a16="http://schemas.microsoft.com/office/drawing/2014/main" id="{6A473672-C0D4-F652-D833-3EE728E9275B}"/>
                </a:ext>
              </a:extLst>
            </p:cNvPr>
            <p:cNvSpPr/>
            <p:nvPr/>
          </p:nvSpPr>
          <p:spPr>
            <a:xfrm>
              <a:off x="6267306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;p26">
              <a:extLst>
                <a:ext uri="{FF2B5EF4-FFF2-40B4-BE49-F238E27FC236}">
                  <a16:creationId xmlns:a16="http://schemas.microsoft.com/office/drawing/2014/main" id="{F1D47911-7AB7-D35B-7937-13F4082B36B9}"/>
                </a:ext>
              </a:extLst>
            </p:cNvPr>
            <p:cNvSpPr/>
            <p:nvPr/>
          </p:nvSpPr>
          <p:spPr>
            <a:xfrm>
              <a:off x="6622811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;p26">
              <a:extLst>
                <a:ext uri="{FF2B5EF4-FFF2-40B4-BE49-F238E27FC236}">
                  <a16:creationId xmlns:a16="http://schemas.microsoft.com/office/drawing/2014/main" id="{FB74DE18-34EB-4CED-E69D-BC9A92B6AB13}"/>
                </a:ext>
              </a:extLst>
            </p:cNvPr>
            <p:cNvSpPr/>
            <p:nvPr/>
          </p:nvSpPr>
          <p:spPr>
            <a:xfrm>
              <a:off x="6267306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;p26">
              <a:extLst>
                <a:ext uri="{FF2B5EF4-FFF2-40B4-BE49-F238E27FC236}">
                  <a16:creationId xmlns:a16="http://schemas.microsoft.com/office/drawing/2014/main" id="{83C21DB2-D4BE-4A7D-81B2-800AAA9B1A5E}"/>
                </a:ext>
              </a:extLst>
            </p:cNvPr>
            <p:cNvSpPr/>
            <p:nvPr/>
          </p:nvSpPr>
          <p:spPr>
            <a:xfrm>
              <a:off x="6622811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;p26">
              <a:extLst>
                <a:ext uri="{FF2B5EF4-FFF2-40B4-BE49-F238E27FC236}">
                  <a16:creationId xmlns:a16="http://schemas.microsoft.com/office/drawing/2014/main" id="{6E804E06-FC67-D2C7-0141-EC6BF9E2C31F}"/>
                </a:ext>
              </a:extLst>
            </p:cNvPr>
            <p:cNvSpPr/>
            <p:nvPr/>
          </p:nvSpPr>
          <p:spPr>
            <a:xfrm>
              <a:off x="4845000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;p26">
              <a:extLst>
                <a:ext uri="{FF2B5EF4-FFF2-40B4-BE49-F238E27FC236}">
                  <a16:creationId xmlns:a16="http://schemas.microsoft.com/office/drawing/2014/main" id="{87333DFB-0828-7246-2B76-A1A0FD04906D}"/>
                </a:ext>
              </a:extLst>
            </p:cNvPr>
            <p:cNvSpPr/>
            <p:nvPr/>
          </p:nvSpPr>
          <p:spPr>
            <a:xfrm>
              <a:off x="5200506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2;p26">
              <a:extLst>
                <a:ext uri="{FF2B5EF4-FFF2-40B4-BE49-F238E27FC236}">
                  <a16:creationId xmlns:a16="http://schemas.microsoft.com/office/drawing/2014/main" id="{15924845-5D05-FC25-1B78-B508741C69A7}"/>
                </a:ext>
              </a:extLst>
            </p:cNvPr>
            <p:cNvSpPr/>
            <p:nvPr/>
          </p:nvSpPr>
          <p:spPr>
            <a:xfrm>
              <a:off x="4845000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;p26">
              <a:extLst>
                <a:ext uri="{FF2B5EF4-FFF2-40B4-BE49-F238E27FC236}">
                  <a16:creationId xmlns:a16="http://schemas.microsoft.com/office/drawing/2014/main" id="{B2EAB34F-A7B9-9D57-2C09-98138FB1C1E5}"/>
                </a:ext>
              </a:extLst>
            </p:cNvPr>
            <p:cNvSpPr/>
            <p:nvPr/>
          </p:nvSpPr>
          <p:spPr>
            <a:xfrm>
              <a:off x="5200506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;p26">
              <a:extLst>
                <a:ext uri="{FF2B5EF4-FFF2-40B4-BE49-F238E27FC236}">
                  <a16:creationId xmlns:a16="http://schemas.microsoft.com/office/drawing/2014/main" id="{32CF03A7-4F19-7811-E5D6-9771D8097A98}"/>
                </a:ext>
              </a:extLst>
            </p:cNvPr>
            <p:cNvSpPr/>
            <p:nvPr/>
          </p:nvSpPr>
          <p:spPr>
            <a:xfrm>
              <a:off x="5556294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5;p26">
              <a:extLst>
                <a:ext uri="{FF2B5EF4-FFF2-40B4-BE49-F238E27FC236}">
                  <a16:creationId xmlns:a16="http://schemas.microsoft.com/office/drawing/2014/main" id="{76F9E625-5777-1605-3E58-7785CBD0AE58}"/>
                </a:ext>
              </a:extLst>
            </p:cNvPr>
            <p:cNvSpPr/>
            <p:nvPr/>
          </p:nvSpPr>
          <p:spPr>
            <a:xfrm>
              <a:off x="5911800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;p26">
              <a:extLst>
                <a:ext uri="{FF2B5EF4-FFF2-40B4-BE49-F238E27FC236}">
                  <a16:creationId xmlns:a16="http://schemas.microsoft.com/office/drawing/2014/main" id="{4D8BCC8E-29D5-2D03-5BAF-AEDD0AEEA4EA}"/>
                </a:ext>
              </a:extLst>
            </p:cNvPr>
            <p:cNvSpPr/>
            <p:nvPr/>
          </p:nvSpPr>
          <p:spPr>
            <a:xfrm>
              <a:off x="5556294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;p26">
              <a:extLst>
                <a:ext uri="{FF2B5EF4-FFF2-40B4-BE49-F238E27FC236}">
                  <a16:creationId xmlns:a16="http://schemas.microsoft.com/office/drawing/2014/main" id="{373C4FFA-4CDB-BA2F-DB58-9A0CCF339664}"/>
                </a:ext>
              </a:extLst>
            </p:cNvPr>
            <p:cNvSpPr/>
            <p:nvPr/>
          </p:nvSpPr>
          <p:spPr>
            <a:xfrm>
              <a:off x="5911800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;p26">
              <a:extLst>
                <a:ext uri="{FF2B5EF4-FFF2-40B4-BE49-F238E27FC236}">
                  <a16:creationId xmlns:a16="http://schemas.microsoft.com/office/drawing/2014/main" id="{90BB8AAF-76FC-E590-0468-7615BCFF54B3}"/>
                </a:ext>
              </a:extLst>
            </p:cNvPr>
            <p:cNvSpPr/>
            <p:nvPr/>
          </p:nvSpPr>
          <p:spPr>
            <a:xfrm>
              <a:off x="6267306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9;p26">
              <a:extLst>
                <a:ext uri="{FF2B5EF4-FFF2-40B4-BE49-F238E27FC236}">
                  <a16:creationId xmlns:a16="http://schemas.microsoft.com/office/drawing/2014/main" id="{4D881DAD-CCA6-1D96-7668-6BDC738EF466}"/>
                </a:ext>
              </a:extLst>
            </p:cNvPr>
            <p:cNvSpPr/>
            <p:nvPr/>
          </p:nvSpPr>
          <p:spPr>
            <a:xfrm>
              <a:off x="6622811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0;p26">
              <a:extLst>
                <a:ext uri="{FF2B5EF4-FFF2-40B4-BE49-F238E27FC236}">
                  <a16:creationId xmlns:a16="http://schemas.microsoft.com/office/drawing/2014/main" id="{66892280-D93D-5927-98D3-CC3955F7878F}"/>
                </a:ext>
              </a:extLst>
            </p:cNvPr>
            <p:cNvSpPr/>
            <p:nvPr/>
          </p:nvSpPr>
          <p:spPr>
            <a:xfrm>
              <a:off x="6267306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;p26">
              <a:extLst>
                <a:ext uri="{FF2B5EF4-FFF2-40B4-BE49-F238E27FC236}">
                  <a16:creationId xmlns:a16="http://schemas.microsoft.com/office/drawing/2014/main" id="{BB3CD79E-F025-67AC-3BBD-F655885E0FEA}"/>
                </a:ext>
              </a:extLst>
            </p:cNvPr>
            <p:cNvSpPr/>
            <p:nvPr/>
          </p:nvSpPr>
          <p:spPr>
            <a:xfrm>
              <a:off x="6622811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;p26">
              <a:extLst>
                <a:ext uri="{FF2B5EF4-FFF2-40B4-BE49-F238E27FC236}">
                  <a16:creationId xmlns:a16="http://schemas.microsoft.com/office/drawing/2014/main" id="{24169540-5DC2-4661-6ED1-E209B1929D8C}"/>
                </a:ext>
              </a:extLst>
            </p:cNvPr>
            <p:cNvSpPr/>
            <p:nvPr/>
          </p:nvSpPr>
          <p:spPr>
            <a:xfrm>
              <a:off x="4845000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;p26">
              <a:extLst>
                <a:ext uri="{FF2B5EF4-FFF2-40B4-BE49-F238E27FC236}">
                  <a16:creationId xmlns:a16="http://schemas.microsoft.com/office/drawing/2014/main" id="{2FA53707-9F73-5551-B9CA-A7BB772C16E0}"/>
                </a:ext>
              </a:extLst>
            </p:cNvPr>
            <p:cNvSpPr/>
            <p:nvPr/>
          </p:nvSpPr>
          <p:spPr>
            <a:xfrm>
              <a:off x="5200506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;p26">
              <a:extLst>
                <a:ext uri="{FF2B5EF4-FFF2-40B4-BE49-F238E27FC236}">
                  <a16:creationId xmlns:a16="http://schemas.microsoft.com/office/drawing/2014/main" id="{330B88DF-E945-5341-AD85-B065EC6692B3}"/>
                </a:ext>
              </a:extLst>
            </p:cNvPr>
            <p:cNvSpPr/>
            <p:nvPr/>
          </p:nvSpPr>
          <p:spPr>
            <a:xfrm>
              <a:off x="4845000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;p26">
              <a:extLst>
                <a:ext uri="{FF2B5EF4-FFF2-40B4-BE49-F238E27FC236}">
                  <a16:creationId xmlns:a16="http://schemas.microsoft.com/office/drawing/2014/main" id="{9A6A4599-4022-4645-6A2B-806BAD05CCBB}"/>
                </a:ext>
              </a:extLst>
            </p:cNvPr>
            <p:cNvSpPr/>
            <p:nvPr/>
          </p:nvSpPr>
          <p:spPr>
            <a:xfrm>
              <a:off x="5200506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;p26">
              <a:extLst>
                <a:ext uri="{FF2B5EF4-FFF2-40B4-BE49-F238E27FC236}">
                  <a16:creationId xmlns:a16="http://schemas.microsoft.com/office/drawing/2014/main" id="{5ECE4B29-C281-5895-1F70-76581482EECC}"/>
                </a:ext>
              </a:extLst>
            </p:cNvPr>
            <p:cNvSpPr/>
            <p:nvPr/>
          </p:nvSpPr>
          <p:spPr>
            <a:xfrm>
              <a:off x="5556294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7;p26">
              <a:extLst>
                <a:ext uri="{FF2B5EF4-FFF2-40B4-BE49-F238E27FC236}">
                  <a16:creationId xmlns:a16="http://schemas.microsoft.com/office/drawing/2014/main" id="{9250CB65-E7FE-1233-DB49-763A62545FB6}"/>
                </a:ext>
              </a:extLst>
            </p:cNvPr>
            <p:cNvSpPr/>
            <p:nvPr/>
          </p:nvSpPr>
          <p:spPr>
            <a:xfrm>
              <a:off x="5911800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;p26">
              <a:extLst>
                <a:ext uri="{FF2B5EF4-FFF2-40B4-BE49-F238E27FC236}">
                  <a16:creationId xmlns:a16="http://schemas.microsoft.com/office/drawing/2014/main" id="{C57F6C65-E1FA-2A43-93E9-94539FFE3950}"/>
                </a:ext>
              </a:extLst>
            </p:cNvPr>
            <p:cNvSpPr/>
            <p:nvPr/>
          </p:nvSpPr>
          <p:spPr>
            <a:xfrm>
              <a:off x="5556294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;p26">
              <a:extLst>
                <a:ext uri="{FF2B5EF4-FFF2-40B4-BE49-F238E27FC236}">
                  <a16:creationId xmlns:a16="http://schemas.microsoft.com/office/drawing/2014/main" id="{9480863F-42A2-68BF-CBC7-6E8354BD081C}"/>
                </a:ext>
              </a:extLst>
            </p:cNvPr>
            <p:cNvSpPr/>
            <p:nvPr/>
          </p:nvSpPr>
          <p:spPr>
            <a:xfrm>
              <a:off x="5911800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;p26">
              <a:extLst>
                <a:ext uri="{FF2B5EF4-FFF2-40B4-BE49-F238E27FC236}">
                  <a16:creationId xmlns:a16="http://schemas.microsoft.com/office/drawing/2014/main" id="{CFE20F2E-4324-51C9-3C3B-939E5BF986B2}"/>
                </a:ext>
              </a:extLst>
            </p:cNvPr>
            <p:cNvSpPr/>
            <p:nvPr/>
          </p:nvSpPr>
          <p:spPr>
            <a:xfrm>
              <a:off x="6267306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;p26">
              <a:extLst>
                <a:ext uri="{FF2B5EF4-FFF2-40B4-BE49-F238E27FC236}">
                  <a16:creationId xmlns:a16="http://schemas.microsoft.com/office/drawing/2014/main" id="{B03A4179-9863-3C60-CE84-9EA9B4F2F400}"/>
                </a:ext>
              </a:extLst>
            </p:cNvPr>
            <p:cNvSpPr/>
            <p:nvPr/>
          </p:nvSpPr>
          <p:spPr>
            <a:xfrm>
              <a:off x="6622811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;p26">
              <a:extLst>
                <a:ext uri="{FF2B5EF4-FFF2-40B4-BE49-F238E27FC236}">
                  <a16:creationId xmlns:a16="http://schemas.microsoft.com/office/drawing/2014/main" id="{96321F1C-A63B-9E85-4008-9A9C9B23E1D0}"/>
                </a:ext>
              </a:extLst>
            </p:cNvPr>
            <p:cNvSpPr/>
            <p:nvPr/>
          </p:nvSpPr>
          <p:spPr>
            <a:xfrm>
              <a:off x="6267306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;p26">
              <a:extLst>
                <a:ext uri="{FF2B5EF4-FFF2-40B4-BE49-F238E27FC236}">
                  <a16:creationId xmlns:a16="http://schemas.microsoft.com/office/drawing/2014/main" id="{35A44D27-67BD-369A-CFB0-E3028761B69D}"/>
                </a:ext>
              </a:extLst>
            </p:cNvPr>
            <p:cNvSpPr/>
            <p:nvPr/>
          </p:nvSpPr>
          <p:spPr>
            <a:xfrm>
              <a:off x="6622811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771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376-0111-78AF-6DE1-FB792BDC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D58A-76BD-3981-B664-AC5C6A3DE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W" dirty="0"/>
              <a:t>Upsampling</a:t>
            </a:r>
          </a:p>
        </p:txBody>
      </p:sp>
      <p:grpSp>
        <p:nvGrpSpPr>
          <p:cNvPr id="4" name="Google Shape;137;p26">
            <a:extLst>
              <a:ext uri="{FF2B5EF4-FFF2-40B4-BE49-F238E27FC236}">
                <a16:creationId xmlns:a16="http://schemas.microsoft.com/office/drawing/2014/main" id="{F8D6D386-EB2E-08BB-9EAC-2D9FF5D45E53}"/>
              </a:ext>
            </a:extLst>
          </p:cNvPr>
          <p:cNvGrpSpPr/>
          <p:nvPr/>
        </p:nvGrpSpPr>
        <p:grpSpPr>
          <a:xfrm>
            <a:off x="661957" y="1918181"/>
            <a:ext cx="2817097" cy="2817097"/>
            <a:chOff x="4845000" y="1878100"/>
            <a:chExt cx="2134811" cy="2134811"/>
          </a:xfrm>
        </p:grpSpPr>
        <p:sp>
          <p:nvSpPr>
            <p:cNvPr id="5" name="Google Shape;138;p26">
              <a:extLst>
                <a:ext uri="{FF2B5EF4-FFF2-40B4-BE49-F238E27FC236}">
                  <a16:creationId xmlns:a16="http://schemas.microsoft.com/office/drawing/2014/main" id="{4DDC8834-BB7E-FCAC-78D6-4ED02B965FB8}"/>
                </a:ext>
              </a:extLst>
            </p:cNvPr>
            <p:cNvSpPr/>
            <p:nvPr/>
          </p:nvSpPr>
          <p:spPr>
            <a:xfrm>
              <a:off x="4845000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9;p26">
              <a:extLst>
                <a:ext uri="{FF2B5EF4-FFF2-40B4-BE49-F238E27FC236}">
                  <a16:creationId xmlns:a16="http://schemas.microsoft.com/office/drawing/2014/main" id="{38953948-D817-3E4F-1957-DFF647D905BC}"/>
                </a:ext>
              </a:extLst>
            </p:cNvPr>
            <p:cNvSpPr/>
            <p:nvPr/>
          </p:nvSpPr>
          <p:spPr>
            <a:xfrm>
              <a:off x="5200506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;p26">
              <a:extLst>
                <a:ext uri="{FF2B5EF4-FFF2-40B4-BE49-F238E27FC236}">
                  <a16:creationId xmlns:a16="http://schemas.microsoft.com/office/drawing/2014/main" id="{100E79B8-CAF7-16B3-7B9C-BFD061A07A0D}"/>
                </a:ext>
              </a:extLst>
            </p:cNvPr>
            <p:cNvSpPr/>
            <p:nvPr/>
          </p:nvSpPr>
          <p:spPr>
            <a:xfrm>
              <a:off x="4845000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1;p26">
              <a:extLst>
                <a:ext uri="{FF2B5EF4-FFF2-40B4-BE49-F238E27FC236}">
                  <a16:creationId xmlns:a16="http://schemas.microsoft.com/office/drawing/2014/main" id="{BF7BFD4F-0E6E-EAA2-B71D-9AC092E98704}"/>
                </a:ext>
              </a:extLst>
            </p:cNvPr>
            <p:cNvSpPr/>
            <p:nvPr/>
          </p:nvSpPr>
          <p:spPr>
            <a:xfrm>
              <a:off x="5200506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;p26">
              <a:extLst>
                <a:ext uri="{FF2B5EF4-FFF2-40B4-BE49-F238E27FC236}">
                  <a16:creationId xmlns:a16="http://schemas.microsoft.com/office/drawing/2014/main" id="{60BE42E5-8B78-4D01-E624-342A0182E936}"/>
                </a:ext>
              </a:extLst>
            </p:cNvPr>
            <p:cNvSpPr/>
            <p:nvPr/>
          </p:nvSpPr>
          <p:spPr>
            <a:xfrm>
              <a:off x="5556294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;p26">
              <a:extLst>
                <a:ext uri="{FF2B5EF4-FFF2-40B4-BE49-F238E27FC236}">
                  <a16:creationId xmlns:a16="http://schemas.microsoft.com/office/drawing/2014/main" id="{5FFB7F93-9480-649A-8C3A-68EED97678B9}"/>
                </a:ext>
              </a:extLst>
            </p:cNvPr>
            <p:cNvSpPr/>
            <p:nvPr/>
          </p:nvSpPr>
          <p:spPr>
            <a:xfrm>
              <a:off x="5911800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4;p26">
              <a:extLst>
                <a:ext uri="{FF2B5EF4-FFF2-40B4-BE49-F238E27FC236}">
                  <a16:creationId xmlns:a16="http://schemas.microsoft.com/office/drawing/2014/main" id="{D75BDC24-0C73-4B77-F061-74D0AD90E2F2}"/>
                </a:ext>
              </a:extLst>
            </p:cNvPr>
            <p:cNvSpPr/>
            <p:nvPr/>
          </p:nvSpPr>
          <p:spPr>
            <a:xfrm>
              <a:off x="5556294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;p26">
              <a:extLst>
                <a:ext uri="{FF2B5EF4-FFF2-40B4-BE49-F238E27FC236}">
                  <a16:creationId xmlns:a16="http://schemas.microsoft.com/office/drawing/2014/main" id="{AC76C194-C25F-206B-A26F-786F073682C3}"/>
                </a:ext>
              </a:extLst>
            </p:cNvPr>
            <p:cNvSpPr/>
            <p:nvPr/>
          </p:nvSpPr>
          <p:spPr>
            <a:xfrm>
              <a:off x="5911800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6;p26">
              <a:extLst>
                <a:ext uri="{FF2B5EF4-FFF2-40B4-BE49-F238E27FC236}">
                  <a16:creationId xmlns:a16="http://schemas.microsoft.com/office/drawing/2014/main" id="{6A473672-C0D4-F652-D833-3EE728E9275B}"/>
                </a:ext>
              </a:extLst>
            </p:cNvPr>
            <p:cNvSpPr/>
            <p:nvPr/>
          </p:nvSpPr>
          <p:spPr>
            <a:xfrm>
              <a:off x="6267306" y="1878100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;p26">
              <a:extLst>
                <a:ext uri="{FF2B5EF4-FFF2-40B4-BE49-F238E27FC236}">
                  <a16:creationId xmlns:a16="http://schemas.microsoft.com/office/drawing/2014/main" id="{F1D47911-7AB7-D35B-7937-13F4082B36B9}"/>
                </a:ext>
              </a:extLst>
            </p:cNvPr>
            <p:cNvSpPr/>
            <p:nvPr/>
          </p:nvSpPr>
          <p:spPr>
            <a:xfrm>
              <a:off x="6622811" y="18781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8;p26">
              <a:extLst>
                <a:ext uri="{FF2B5EF4-FFF2-40B4-BE49-F238E27FC236}">
                  <a16:creationId xmlns:a16="http://schemas.microsoft.com/office/drawing/2014/main" id="{FB74DE18-34EB-4CED-E69D-BC9A92B6AB13}"/>
                </a:ext>
              </a:extLst>
            </p:cNvPr>
            <p:cNvSpPr/>
            <p:nvPr/>
          </p:nvSpPr>
          <p:spPr>
            <a:xfrm>
              <a:off x="6267306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;p26">
              <a:extLst>
                <a:ext uri="{FF2B5EF4-FFF2-40B4-BE49-F238E27FC236}">
                  <a16:creationId xmlns:a16="http://schemas.microsoft.com/office/drawing/2014/main" id="{83C21DB2-D4BE-4A7D-81B2-800AAA9B1A5E}"/>
                </a:ext>
              </a:extLst>
            </p:cNvPr>
            <p:cNvSpPr/>
            <p:nvPr/>
          </p:nvSpPr>
          <p:spPr>
            <a:xfrm>
              <a:off x="6622811" y="22336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;p26">
              <a:extLst>
                <a:ext uri="{FF2B5EF4-FFF2-40B4-BE49-F238E27FC236}">
                  <a16:creationId xmlns:a16="http://schemas.microsoft.com/office/drawing/2014/main" id="{6E804E06-FC67-D2C7-0141-EC6BF9E2C31F}"/>
                </a:ext>
              </a:extLst>
            </p:cNvPr>
            <p:cNvSpPr/>
            <p:nvPr/>
          </p:nvSpPr>
          <p:spPr>
            <a:xfrm>
              <a:off x="4845000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;p26">
              <a:extLst>
                <a:ext uri="{FF2B5EF4-FFF2-40B4-BE49-F238E27FC236}">
                  <a16:creationId xmlns:a16="http://schemas.microsoft.com/office/drawing/2014/main" id="{87333DFB-0828-7246-2B76-A1A0FD04906D}"/>
                </a:ext>
              </a:extLst>
            </p:cNvPr>
            <p:cNvSpPr/>
            <p:nvPr/>
          </p:nvSpPr>
          <p:spPr>
            <a:xfrm>
              <a:off x="5200506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2;p26">
              <a:extLst>
                <a:ext uri="{FF2B5EF4-FFF2-40B4-BE49-F238E27FC236}">
                  <a16:creationId xmlns:a16="http://schemas.microsoft.com/office/drawing/2014/main" id="{15924845-5D05-FC25-1B78-B508741C69A7}"/>
                </a:ext>
              </a:extLst>
            </p:cNvPr>
            <p:cNvSpPr/>
            <p:nvPr/>
          </p:nvSpPr>
          <p:spPr>
            <a:xfrm>
              <a:off x="4845000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3;p26">
              <a:extLst>
                <a:ext uri="{FF2B5EF4-FFF2-40B4-BE49-F238E27FC236}">
                  <a16:creationId xmlns:a16="http://schemas.microsoft.com/office/drawing/2014/main" id="{B2EAB34F-A7B9-9D57-2C09-98138FB1C1E5}"/>
                </a:ext>
              </a:extLst>
            </p:cNvPr>
            <p:cNvSpPr/>
            <p:nvPr/>
          </p:nvSpPr>
          <p:spPr>
            <a:xfrm>
              <a:off x="5200506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4;p26">
              <a:extLst>
                <a:ext uri="{FF2B5EF4-FFF2-40B4-BE49-F238E27FC236}">
                  <a16:creationId xmlns:a16="http://schemas.microsoft.com/office/drawing/2014/main" id="{32CF03A7-4F19-7811-E5D6-9771D8097A98}"/>
                </a:ext>
              </a:extLst>
            </p:cNvPr>
            <p:cNvSpPr/>
            <p:nvPr/>
          </p:nvSpPr>
          <p:spPr>
            <a:xfrm>
              <a:off x="5556294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5;p26">
              <a:extLst>
                <a:ext uri="{FF2B5EF4-FFF2-40B4-BE49-F238E27FC236}">
                  <a16:creationId xmlns:a16="http://schemas.microsoft.com/office/drawing/2014/main" id="{76F9E625-5777-1605-3E58-7785CBD0AE58}"/>
                </a:ext>
              </a:extLst>
            </p:cNvPr>
            <p:cNvSpPr/>
            <p:nvPr/>
          </p:nvSpPr>
          <p:spPr>
            <a:xfrm>
              <a:off x="5911800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6;p26">
              <a:extLst>
                <a:ext uri="{FF2B5EF4-FFF2-40B4-BE49-F238E27FC236}">
                  <a16:creationId xmlns:a16="http://schemas.microsoft.com/office/drawing/2014/main" id="{4D8BCC8E-29D5-2D03-5BAF-AEDD0AEEA4EA}"/>
                </a:ext>
              </a:extLst>
            </p:cNvPr>
            <p:cNvSpPr/>
            <p:nvPr/>
          </p:nvSpPr>
          <p:spPr>
            <a:xfrm>
              <a:off x="5556294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;p26">
              <a:extLst>
                <a:ext uri="{FF2B5EF4-FFF2-40B4-BE49-F238E27FC236}">
                  <a16:creationId xmlns:a16="http://schemas.microsoft.com/office/drawing/2014/main" id="{373C4FFA-4CDB-BA2F-DB58-9A0CCF339664}"/>
                </a:ext>
              </a:extLst>
            </p:cNvPr>
            <p:cNvSpPr/>
            <p:nvPr/>
          </p:nvSpPr>
          <p:spPr>
            <a:xfrm>
              <a:off x="5911800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8;p26">
              <a:extLst>
                <a:ext uri="{FF2B5EF4-FFF2-40B4-BE49-F238E27FC236}">
                  <a16:creationId xmlns:a16="http://schemas.microsoft.com/office/drawing/2014/main" id="{90BB8AAF-76FC-E590-0468-7615BCFF54B3}"/>
                </a:ext>
              </a:extLst>
            </p:cNvPr>
            <p:cNvSpPr/>
            <p:nvPr/>
          </p:nvSpPr>
          <p:spPr>
            <a:xfrm>
              <a:off x="6267306" y="2589394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9;p26">
              <a:extLst>
                <a:ext uri="{FF2B5EF4-FFF2-40B4-BE49-F238E27FC236}">
                  <a16:creationId xmlns:a16="http://schemas.microsoft.com/office/drawing/2014/main" id="{4D881DAD-CCA6-1D96-7668-6BDC738EF466}"/>
                </a:ext>
              </a:extLst>
            </p:cNvPr>
            <p:cNvSpPr/>
            <p:nvPr/>
          </p:nvSpPr>
          <p:spPr>
            <a:xfrm>
              <a:off x="6622811" y="2589394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0;p26">
              <a:extLst>
                <a:ext uri="{FF2B5EF4-FFF2-40B4-BE49-F238E27FC236}">
                  <a16:creationId xmlns:a16="http://schemas.microsoft.com/office/drawing/2014/main" id="{66892280-D93D-5927-98D3-CC3955F7878F}"/>
                </a:ext>
              </a:extLst>
            </p:cNvPr>
            <p:cNvSpPr/>
            <p:nvPr/>
          </p:nvSpPr>
          <p:spPr>
            <a:xfrm>
              <a:off x="6267306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;p26">
              <a:extLst>
                <a:ext uri="{FF2B5EF4-FFF2-40B4-BE49-F238E27FC236}">
                  <a16:creationId xmlns:a16="http://schemas.microsoft.com/office/drawing/2014/main" id="{BB3CD79E-F025-67AC-3BBD-F655885E0FEA}"/>
                </a:ext>
              </a:extLst>
            </p:cNvPr>
            <p:cNvSpPr/>
            <p:nvPr/>
          </p:nvSpPr>
          <p:spPr>
            <a:xfrm>
              <a:off x="6622811" y="2944900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2;p26">
              <a:extLst>
                <a:ext uri="{FF2B5EF4-FFF2-40B4-BE49-F238E27FC236}">
                  <a16:creationId xmlns:a16="http://schemas.microsoft.com/office/drawing/2014/main" id="{24169540-5DC2-4661-6ED1-E209B1929D8C}"/>
                </a:ext>
              </a:extLst>
            </p:cNvPr>
            <p:cNvSpPr/>
            <p:nvPr/>
          </p:nvSpPr>
          <p:spPr>
            <a:xfrm>
              <a:off x="4845000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;p26">
              <a:extLst>
                <a:ext uri="{FF2B5EF4-FFF2-40B4-BE49-F238E27FC236}">
                  <a16:creationId xmlns:a16="http://schemas.microsoft.com/office/drawing/2014/main" id="{2FA53707-9F73-5551-B9CA-A7BB772C16E0}"/>
                </a:ext>
              </a:extLst>
            </p:cNvPr>
            <p:cNvSpPr/>
            <p:nvPr/>
          </p:nvSpPr>
          <p:spPr>
            <a:xfrm>
              <a:off x="5200506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4;p26">
              <a:extLst>
                <a:ext uri="{FF2B5EF4-FFF2-40B4-BE49-F238E27FC236}">
                  <a16:creationId xmlns:a16="http://schemas.microsoft.com/office/drawing/2014/main" id="{330B88DF-E945-5341-AD85-B065EC6692B3}"/>
                </a:ext>
              </a:extLst>
            </p:cNvPr>
            <p:cNvSpPr/>
            <p:nvPr/>
          </p:nvSpPr>
          <p:spPr>
            <a:xfrm>
              <a:off x="4845000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;p26">
              <a:extLst>
                <a:ext uri="{FF2B5EF4-FFF2-40B4-BE49-F238E27FC236}">
                  <a16:creationId xmlns:a16="http://schemas.microsoft.com/office/drawing/2014/main" id="{9A6A4599-4022-4645-6A2B-806BAD05CCBB}"/>
                </a:ext>
              </a:extLst>
            </p:cNvPr>
            <p:cNvSpPr/>
            <p:nvPr/>
          </p:nvSpPr>
          <p:spPr>
            <a:xfrm>
              <a:off x="5200506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;p26">
              <a:extLst>
                <a:ext uri="{FF2B5EF4-FFF2-40B4-BE49-F238E27FC236}">
                  <a16:creationId xmlns:a16="http://schemas.microsoft.com/office/drawing/2014/main" id="{5ECE4B29-C281-5895-1F70-76581482EECC}"/>
                </a:ext>
              </a:extLst>
            </p:cNvPr>
            <p:cNvSpPr/>
            <p:nvPr/>
          </p:nvSpPr>
          <p:spPr>
            <a:xfrm>
              <a:off x="5556294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7;p26">
              <a:extLst>
                <a:ext uri="{FF2B5EF4-FFF2-40B4-BE49-F238E27FC236}">
                  <a16:creationId xmlns:a16="http://schemas.microsoft.com/office/drawing/2014/main" id="{9250CB65-E7FE-1233-DB49-763A62545FB6}"/>
                </a:ext>
              </a:extLst>
            </p:cNvPr>
            <p:cNvSpPr/>
            <p:nvPr/>
          </p:nvSpPr>
          <p:spPr>
            <a:xfrm>
              <a:off x="5911800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;p26">
              <a:extLst>
                <a:ext uri="{FF2B5EF4-FFF2-40B4-BE49-F238E27FC236}">
                  <a16:creationId xmlns:a16="http://schemas.microsoft.com/office/drawing/2014/main" id="{C57F6C65-E1FA-2A43-93E9-94539FFE3950}"/>
                </a:ext>
              </a:extLst>
            </p:cNvPr>
            <p:cNvSpPr/>
            <p:nvPr/>
          </p:nvSpPr>
          <p:spPr>
            <a:xfrm>
              <a:off x="5556294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9;p26">
              <a:extLst>
                <a:ext uri="{FF2B5EF4-FFF2-40B4-BE49-F238E27FC236}">
                  <a16:creationId xmlns:a16="http://schemas.microsoft.com/office/drawing/2014/main" id="{9480863F-42A2-68BF-CBC7-6E8354BD081C}"/>
                </a:ext>
              </a:extLst>
            </p:cNvPr>
            <p:cNvSpPr/>
            <p:nvPr/>
          </p:nvSpPr>
          <p:spPr>
            <a:xfrm>
              <a:off x="5911800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;p26">
              <a:extLst>
                <a:ext uri="{FF2B5EF4-FFF2-40B4-BE49-F238E27FC236}">
                  <a16:creationId xmlns:a16="http://schemas.microsoft.com/office/drawing/2014/main" id="{CFE20F2E-4324-51C9-3C3B-939E5BF986B2}"/>
                </a:ext>
              </a:extLst>
            </p:cNvPr>
            <p:cNvSpPr/>
            <p:nvPr/>
          </p:nvSpPr>
          <p:spPr>
            <a:xfrm>
              <a:off x="6267306" y="3300406"/>
              <a:ext cx="357000" cy="357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;p26">
              <a:extLst>
                <a:ext uri="{FF2B5EF4-FFF2-40B4-BE49-F238E27FC236}">
                  <a16:creationId xmlns:a16="http://schemas.microsoft.com/office/drawing/2014/main" id="{B03A4179-9863-3C60-CE84-9EA9B4F2F400}"/>
                </a:ext>
              </a:extLst>
            </p:cNvPr>
            <p:cNvSpPr/>
            <p:nvPr/>
          </p:nvSpPr>
          <p:spPr>
            <a:xfrm>
              <a:off x="6622811" y="3300406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;p26">
              <a:extLst>
                <a:ext uri="{FF2B5EF4-FFF2-40B4-BE49-F238E27FC236}">
                  <a16:creationId xmlns:a16="http://schemas.microsoft.com/office/drawing/2014/main" id="{96321F1C-A63B-9E85-4008-9A9C9B23E1D0}"/>
                </a:ext>
              </a:extLst>
            </p:cNvPr>
            <p:cNvSpPr/>
            <p:nvPr/>
          </p:nvSpPr>
          <p:spPr>
            <a:xfrm>
              <a:off x="6267306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3;p26">
              <a:extLst>
                <a:ext uri="{FF2B5EF4-FFF2-40B4-BE49-F238E27FC236}">
                  <a16:creationId xmlns:a16="http://schemas.microsoft.com/office/drawing/2014/main" id="{35A44D27-67BD-369A-CFB0-E3028761B69D}"/>
                </a:ext>
              </a:extLst>
            </p:cNvPr>
            <p:cNvSpPr/>
            <p:nvPr/>
          </p:nvSpPr>
          <p:spPr>
            <a:xfrm>
              <a:off x="6622811" y="3655911"/>
              <a:ext cx="357000" cy="3570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3545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FA4A-BF15-C1B0-CC14-A0B42ED3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F1542-6C37-4C63-F20E-4A37663667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252"/>
          <a:stretch/>
        </p:blipFill>
        <p:spPr>
          <a:xfrm>
            <a:off x="1930583" y="2322095"/>
            <a:ext cx="4530375" cy="30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3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432C-3F10-4999-FEE8-D456379E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resizing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162BC-90BC-9828-238F-1E5559279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W" dirty="0">
                <a:latin typeface="Eurostile" panose="020B0504020202050204" pitchFamily="34" charset="77"/>
              </a:rPr>
              <a:t>Upsampling (Nearest </a:t>
            </a:r>
            <a:r>
              <a:rPr lang="en-RW">
                <a:latin typeface="Eurostile" panose="020B0504020202050204" pitchFamily="34" charset="77"/>
              </a:rPr>
              <a:t>Neigbor interpo</a:t>
            </a:r>
            <a:r>
              <a:rPr lang="en-US" dirty="0">
                <a:latin typeface="Eurostile" panose="020B0504020202050204" pitchFamily="34" charset="77"/>
              </a:rPr>
              <a:t>l</a:t>
            </a:r>
            <a:r>
              <a:rPr lang="en-RW">
                <a:latin typeface="Eurostile" panose="020B0504020202050204" pitchFamily="34" charset="77"/>
              </a:rPr>
              <a:t>ation</a:t>
            </a:r>
            <a:r>
              <a:rPr lang="en-RW" dirty="0">
                <a:latin typeface="Eurostile" panose="020B0504020202050204" pitchFamily="34" charset="77"/>
              </a:rPr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EE0B3-3B72-2C42-E4A9-0280ACE7C96F}"/>
              </a:ext>
            </a:extLst>
          </p:cNvPr>
          <p:cNvGraphicFramePr>
            <a:graphicFrameLocks noGrp="1"/>
          </p:cNvGraphicFramePr>
          <p:nvPr/>
        </p:nvGraphicFramePr>
        <p:xfrm>
          <a:off x="561474" y="2564063"/>
          <a:ext cx="1941093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31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4559D8-5073-571B-A8A0-71A47D03ACE0}"/>
              </a:ext>
            </a:extLst>
          </p:cNvPr>
          <p:cNvGraphicFramePr>
            <a:graphicFrameLocks noGrp="1"/>
          </p:cNvGraphicFramePr>
          <p:nvPr/>
        </p:nvGraphicFramePr>
        <p:xfrm>
          <a:off x="5462335" y="2326768"/>
          <a:ext cx="194109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8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83100797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3368124928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26784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669308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5598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432C-3F10-4999-FEE8-D456379E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162BC-90BC-9828-238F-1E5559279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W" dirty="0">
                <a:latin typeface="Eurostile" panose="020B0504020202050204" pitchFamily="34" charset="77"/>
              </a:rPr>
              <a:t>Upsampling (Linear Interpolation)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EE0B3-3B72-2C42-E4A9-0280ACE7C96F}"/>
              </a:ext>
            </a:extLst>
          </p:cNvPr>
          <p:cNvGraphicFramePr>
            <a:graphicFrameLocks noGrp="1"/>
          </p:cNvGraphicFramePr>
          <p:nvPr/>
        </p:nvGraphicFramePr>
        <p:xfrm>
          <a:off x="561474" y="2564063"/>
          <a:ext cx="1941093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31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4559D8-5073-571B-A8A0-71A47D03ACE0}"/>
              </a:ext>
            </a:extLst>
          </p:cNvPr>
          <p:cNvGraphicFramePr>
            <a:graphicFrameLocks noGrp="1"/>
          </p:cNvGraphicFramePr>
          <p:nvPr/>
        </p:nvGraphicFramePr>
        <p:xfrm>
          <a:off x="5462335" y="1941758"/>
          <a:ext cx="194109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8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83100797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3368124928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26784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669308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/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W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RW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RW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53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432C-3F10-4999-FEE8-D456379E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162BC-90BC-9828-238F-1E5559279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543"/>
            <a:ext cx="8520600" cy="5017600"/>
          </a:xfrm>
        </p:spPr>
        <p:txBody>
          <a:bodyPr/>
          <a:lstStyle/>
          <a:p>
            <a:r>
              <a:rPr lang="en-RW" dirty="0">
                <a:latin typeface="Eurostile" panose="020B0504020202050204" pitchFamily="34" charset="77"/>
              </a:rPr>
              <a:t>Upsampling (Linear Interpolation)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EE0B3-3B72-2C42-E4A9-0280ACE7C96F}"/>
              </a:ext>
            </a:extLst>
          </p:cNvPr>
          <p:cNvGraphicFramePr>
            <a:graphicFrameLocks noGrp="1"/>
          </p:cNvGraphicFramePr>
          <p:nvPr/>
        </p:nvGraphicFramePr>
        <p:xfrm>
          <a:off x="561474" y="2564063"/>
          <a:ext cx="1941093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31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4559D8-5073-571B-A8A0-71A47D03ACE0}"/>
              </a:ext>
            </a:extLst>
          </p:cNvPr>
          <p:cNvGraphicFramePr>
            <a:graphicFrameLocks noGrp="1"/>
          </p:cNvGraphicFramePr>
          <p:nvPr/>
        </p:nvGraphicFramePr>
        <p:xfrm>
          <a:off x="5462335" y="1941758"/>
          <a:ext cx="194109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8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83100797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3368124928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26784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669308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/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W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RW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RW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48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432C-3F10-4999-FEE8-D456379E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162BC-90BC-9828-238F-1E5559279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W" dirty="0">
                <a:latin typeface="Eurostile" panose="020B0504020202050204" pitchFamily="34" charset="77"/>
              </a:rPr>
              <a:t>Upsampling (Linear Interpolation)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EE0B3-3B72-2C42-E4A9-0280ACE7C96F}"/>
              </a:ext>
            </a:extLst>
          </p:cNvPr>
          <p:cNvGraphicFramePr>
            <a:graphicFrameLocks noGrp="1"/>
          </p:cNvGraphicFramePr>
          <p:nvPr/>
        </p:nvGraphicFramePr>
        <p:xfrm>
          <a:off x="561474" y="2564063"/>
          <a:ext cx="1941093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31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647031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4559D8-5073-571B-A8A0-71A47D03ACE0}"/>
              </a:ext>
            </a:extLst>
          </p:cNvPr>
          <p:cNvGraphicFramePr>
            <a:graphicFrameLocks noGrp="1"/>
          </p:cNvGraphicFramePr>
          <p:nvPr/>
        </p:nvGraphicFramePr>
        <p:xfrm>
          <a:off x="5462335" y="1941758"/>
          <a:ext cx="194109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18">
                  <a:extLst>
                    <a:ext uri="{9D8B030D-6E8A-4147-A177-3AD203B41FA5}">
                      <a16:colId xmlns:a16="http://schemas.microsoft.com/office/drawing/2014/main" val="1281157694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83100797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433949297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3368124928"/>
                    </a:ext>
                  </a:extLst>
                </a:gridCol>
                <a:gridCol w="388218">
                  <a:extLst>
                    <a:ext uri="{9D8B030D-6E8A-4147-A177-3AD203B41FA5}">
                      <a16:colId xmlns:a16="http://schemas.microsoft.com/office/drawing/2014/main" val="2680273719"/>
                    </a:ext>
                  </a:extLst>
                </a:gridCol>
              </a:tblGrid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123720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26784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138075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669308"/>
                  </a:ext>
                </a:extLst>
              </a:tr>
              <a:tr h="336439">
                <a:tc>
                  <a:txBody>
                    <a:bodyPr/>
                    <a:lstStyle/>
                    <a:p>
                      <a:r>
                        <a:rPr lang="en-RW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R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RW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771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/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W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RW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RW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RW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R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RW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R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RW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E7C3-F0E9-545E-F4C7-ACAE1FAF3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880" y="5028128"/>
                <a:ext cx="4572000" cy="613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53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4B09-03ED-42BF-9C02-8C651D31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Multi-resolution image pyramids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EDBF7-0BD0-4789-8110-84285ED8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90CE2-6D30-4822-A01D-FF0219F1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26" y="2190214"/>
            <a:ext cx="5393099" cy="3188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BA6D4-5247-42CE-9AF1-52BE566E2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3450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Commonly used in coarse-to-fine</a:t>
            </a:r>
            <a:br>
              <a:rPr lang="en-US" dirty="0"/>
            </a:br>
            <a:r>
              <a:rPr lang="en-US" dirty="0"/>
              <a:t>matching, optical flow,</a:t>
            </a:r>
            <a:br>
              <a:rPr lang="en-US" dirty="0"/>
            </a:br>
            <a:r>
              <a:rPr lang="en-US" dirty="0"/>
              <a:t>stereo, blending, …</a:t>
            </a:r>
          </a:p>
          <a:p>
            <a:r>
              <a:rPr lang="en-US" dirty="0">
                <a:solidFill>
                  <a:srgbClr val="C00000"/>
                </a:solidFill>
              </a:rPr>
              <a:t>… deep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9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1692-2EC5-4BAD-8386-CEEA451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“Gaussian” pyramid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61D2C-F706-63E8-B8D2-C1393477E395}"/>
              </a:ext>
            </a:extLst>
          </p:cNvPr>
          <p:cNvGrpSpPr/>
          <p:nvPr/>
        </p:nvGrpSpPr>
        <p:grpSpPr>
          <a:xfrm>
            <a:off x="574765" y="1646572"/>
            <a:ext cx="7772400" cy="3042340"/>
            <a:chOff x="685800" y="1907829"/>
            <a:chExt cx="7772400" cy="30423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B3856C-5A0E-46F7-BC56-DB323BB1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907830"/>
              <a:ext cx="7772400" cy="30423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34B91E-700D-B7CC-D649-7C821FBD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0438" y="1907829"/>
              <a:ext cx="2755900" cy="15211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FC9DC4-494A-9AC6-D7A7-5E1A6E24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438" y="2478240"/>
              <a:ext cx="1094922" cy="1521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46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49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81A1-E274-3DF1-D72E-59867616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2E1E-92A3-B697-3956-2C923BB4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“Gaussian” pyramid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DD845C-3407-3FAF-AB04-423356A79195}"/>
                  </a:ext>
                </a:extLst>
              </p:cNvPr>
              <p:cNvSpPr txBox="1"/>
              <p:nvPr/>
            </p:nvSpPr>
            <p:spPr>
              <a:xfrm>
                <a:off x="278524" y="1294650"/>
                <a:ext cx="8408276" cy="480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/>
                  <a:tabLst>
                    <a:tab pos="685800" algn="l"/>
                  </a:tabLst>
                </a:pPr>
                <a:r>
                  <a:rPr lang="en-US" sz="2000" b="1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Level 0 (original)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Start with the original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b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2. Gaussian smoothing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Convolve the image with a Gaussian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This removes high spatial frequencies (anti-aliasing).</a:t>
                </a:r>
                <a:b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en-US" sz="2000" b="1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b="1" dirty="0" err="1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Downsampling</a:t>
                </a:r>
                <a:endParaRPr lang="en-US" sz="2000" b="1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Subsample by a factor of 2 in each dimension (keep every other pixel):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(2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,2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 startAt="4"/>
                  <a:tabLst>
                    <a:tab pos="685800" algn="l"/>
                  </a:tabLst>
                </a:pPr>
                <a:r>
                  <a:rPr lang="en-US" sz="2000" b="1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Repeat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Apply steps </a:t>
                </a:r>
                <a14:m>
                  <m:oMath xmlns:m="http://schemas.openxmlformats.org/officeDocument/2006/math">
                    <m:r>
                      <a:rPr lang="en-US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to build levels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b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Each level is smaller and smoother than the previous one.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DD845C-3407-3FAF-AB04-423356A7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4" y="1294650"/>
                <a:ext cx="8408276" cy="4803110"/>
              </a:xfrm>
              <a:prstGeom prst="rect">
                <a:avLst/>
              </a:prstGeom>
              <a:blipFill>
                <a:blip r:embed="rId2"/>
                <a:stretch>
                  <a:fillRect l="-906" t="-52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522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1692-2EC5-4BAD-8386-CEEA451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“Laplacian” pyramid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361D2C-F706-63E8-B8D2-C1393477E395}"/>
              </a:ext>
            </a:extLst>
          </p:cNvPr>
          <p:cNvGrpSpPr/>
          <p:nvPr/>
        </p:nvGrpSpPr>
        <p:grpSpPr>
          <a:xfrm>
            <a:off x="574765" y="1646572"/>
            <a:ext cx="7772400" cy="3042340"/>
            <a:chOff x="685800" y="1907829"/>
            <a:chExt cx="7772400" cy="30423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B3856C-5A0E-46F7-BC56-DB323BB1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907830"/>
              <a:ext cx="7772400" cy="30423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34B91E-700D-B7CC-D649-7C821FBD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0438" y="1907829"/>
              <a:ext cx="2755900" cy="15211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FC9DC4-494A-9AC6-D7A7-5E1A6E24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438" y="2478240"/>
              <a:ext cx="1094922" cy="152116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61466A-5DB1-756D-EFF3-CCF87562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77" y="1646571"/>
            <a:ext cx="1473200" cy="1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1692-2EC5-4BAD-8386-CEEA451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“Laplacian” pyramid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F40530-3B6D-75C4-2D38-C60302851682}"/>
              </a:ext>
            </a:extLst>
          </p:cNvPr>
          <p:cNvGrpSpPr/>
          <p:nvPr/>
        </p:nvGrpSpPr>
        <p:grpSpPr>
          <a:xfrm>
            <a:off x="457200" y="1280160"/>
            <a:ext cx="7485017" cy="3500845"/>
            <a:chOff x="365760" y="1778325"/>
            <a:chExt cx="7772400" cy="41391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564882-D921-C0AF-E203-7A38D469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0" y="1778326"/>
              <a:ext cx="7772400" cy="413914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DC37E2-4574-6241-93BD-F7E2E444BE5C}"/>
                </a:ext>
              </a:extLst>
            </p:cNvPr>
            <p:cNvSpPr/>
            <p:nvPr/>
          </p:nvSpPr>
          <p:spPr>
            <a:xfrm>
              <a:off x="4519748" y="1778325"/>
              <a:ext cx="3618412" cy="2049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45F183-BE60-53C3-610F-292C66441136}"/>
                </a:ext>
              </a:extLst>
            </p:cNvPr>
            <p:cNvSpPr/>
            <p:nvPr/>
          </p:nvSpPr>
          <p:spPr>
            <a:xfrm>
              <a:off x="6592389" y="3827416"/>
              <a:ext cx="1545771" cy="1031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B1A3E9-00EB-D1BB-FCC6-9DD2D5DBFB36}"/>
                </a:ext>
              </a:extLst>
            </p:cNvPr>
            <p:cNvSpPr/>
            <p:nvPr/>
          </p:nvSpPr>
          <p:spPr>
            <a:xfrm>
              <a:off x="7602583" y="4859383"/>
              <a:ext cx="535577" cy="529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</p:grpSp>
    </p:spTree>
    <p:extLst>
      <p:ext uri="{BB962C8B-B14F-4D97-AF65-F5344CB8AC3E}">
        <p14:creationId xmlns:p14="http://schemas.microsoft.com/office/powerpoint/2010/main" val="277368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80D6-E007-B413-7703-94F9DCC65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E9A5-0F93-3D01-5D51-4C14ACF7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“Laplacian” pyramid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AEE0FE-0AF3-9837-1BEA-1994F5E54077}"/>
                  </a:ext>
                </a:extLst>
              </p:cNvPr>
              <p:cNvSpPr txBox="1"/>
              <p:nvPr/>
            </p:nvSpPr>
            <p:spPr>
              <a:xfrm>
                <a:off x="457200" y="1298354"/>
                <a:ext cx="8434552" cy="4538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Start with a Gaussian pyramid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,…</m:t>
                      </m:r>
                    </m:oMath>
                  </m:oMathPara>
                </a14:m>
                <a:endParaRPr lang="en-US" sz="18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 startAt="2"/>
                  <a:tabLst>
                    <a:tab pos="685800" algn="l"/>
                  </a:tabLst>
                </a:pPr>
                <a:r>
                  <a:rPr lang="en-US" sz="1800" dirty="0" err="1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Upsample</a:t>
                </a: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the next Gaussian level </a:t>
                </a:r>
              </a:p>
              <a:p>
                <a:pPr marR="0" lvl="0">
                  <a:spcAft>
                    <a:spcPts val="600"/>
                  </a:spcAft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Expand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back to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: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ˆ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Expand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 startAt="3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Take the difference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ˆ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spcAft>
                    <a:spcPts val="600"/>
                  </a:spcAft>
                  <a:buFont typeface="+mj-lt"/>
                  <a:buAutoNum type="arabicPeriod" startAt="4"/>
                  <a:tabLst>
                    <a:tab pos="685800" algn="l"/>
                  </a:tabLs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Repeat for all levels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	The final level is usually:</a:t>
                </a:r>
              </a:p>
              <a:p>
                <a:pPr marL="0" marR="0">
                  <a:spcAft>
                    <a:spcPts val="11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Eurostile" panose="020B0504020202050204" pitchFamily="34" charset="77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Aft>
                    <a:spcPts val="1100"/>
                  </a:spcAft>
                  <a:buNone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(the coarsest, low-frequency image)</a:t>
                </a:r>
                <a:b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Eurostile" panose="020B0504020202050204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is one level of the Laplacian pyramid.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AEE0FE-0AF3-9837-1BEA-1994F5E5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8354"/>
                <a:ext cx="8434552" cy="4538935"/>
              </a:xfrm>
              <a:prstGeom prst="rect">
                <a:avLst/>
              </a:prstGeom>
              <a:blipFill>
                <a:blip r:embed="rId2"/>
                <a:stretch>
                  <a:fillRect l="-602" t="-559" b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61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80ED-96CC-40D7-B52A-62B28A35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blending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D35AB-3DFF-A6F4-C8E7-BAA1D8B0A990}"/>
                  </a:ext>
                </a:extLst>
              </p:cNvPr>
              <p:cNvSpPr txBox="1"/>
              <p:nvPr/>
            </p:nvSpPr>
            <p:spPr>
              <a:xfrm>
                <a:off x="195942" y="1351388"/>
                <a:ext cx="8490858" cy="2721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Hard compositing: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)+(1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RW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)=1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)=0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RW" dirty="0"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Weighted Transition Region: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D35AB-3DFF-A6F4-C8E7-BAA1D8B0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1351388"/>
                <a:ext cx="8490858" cy="2721194"/>
              </a:xfrm>
              <a:prstGeom prst="rect">
                <a:avLst/>
              </a:prstGeom>
              <a:blipFill>
                <a:blip r:embed="rId2"/>
                <a:stretch>
                  <a:fillRect l="-598" t="-25116" b="-25581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F6717D-BB58-8DE2-B1C1-D7C2F49E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9" t="47780" r="50962" b="17556"/>
          <a:stretch/>
        </p:blipFill>
        <p:spPr>
          <a:xfrm>
            <a:off x="7119257" y="1750423"/>
            <a:ext cx="1695494" cy="12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80ED-96CC-40D7-B52A-62B28A35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blending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92470-3569-421D-BFF0-DCE2163B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175E-C5F5-434B-A9EE-8FE5B321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68" y="2743330"/>
            <a:ext cx="4350932" cy="3466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ACDCE-80E2-7BF4-5D10-4116D41D65BC}"/>
                  </a:ext>
                </a:extLst>
              </p:cNvPr>
              <p:cNvSpPr txBox="1"/>
              <p:nvPr/>
            </p:nvSpPr>
            <p:spPr>
              <a:xfrm>
                <a:off x="143692" y="1601654"/>
                <a:ext cx="4894216" cy="325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Laplacian pyramid for source and target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 gaussian pyramid for mask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b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Laplacian pyramid for composite: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=0,…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ACDCE-80E2-7BF4-5D10-4116D41D6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2" y="1601654"/>
                <a:ext cx="4894216" cy="3251083"/>
              </a:xfrm>
              <a:prstGeom prst="rect">
                <a:avLst/>
              </a:prstGeom>
              <a:blipFill>
                <a:blip r:embed="rId3"/>
                <a:stretch>
                  <a:fillRect l="-777" t="-116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46BD0-7262-4A4E-BD5E-5A575E8B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876EE9-683B-413A-8CEA-55AF075B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53A9-6ABE-4DB2-8B9F-3A048180CE51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474114" name="Rectangle 2">
            <a:extLst>
              <a:ext uri="{FF2B5EF4-FFF2-40B4-BE49-F238E27FC236}">
                <a16:creationId xmlns:a16="http://schemas.microsoft.com/office/drawing/2014/main" id="{3FF18428-8B4A-451E-9074-25F33D24B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Pyramid Blending</a:t>
            </a:r>
          </a:p>
        </p:txBody>
      </p:sp>
      <p:pic>
        <p:nvPicPr>
          <p:cNvPr id="474115" name="Picture 3" descr="apple">
            <a:extLst>
              <a:ext uri="{FF2B5EF4-FFF2-40B4-BE49-F238E27FC236}">
                <a16:creationId xmlns:a16="http://schemas.microsoft.com/office/drawing/2014/main" id="{151D3F3B-0D4E-45EA-ACC0-03B5B600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950354"/>
            <a:ext cx="2118122" cy="153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116" name="Picture 4" descr="orange">
            <a:extLst>
              <a:ext uri="{FF2B5EF4-FFF2-40B4-BE49-F238E27FC236}">
                <a16:creationId xmlns:a16="http://schemas.microsoft.com/office/drawing/2014/main" id="{F447743A-D64F-4247-8BC6-DB2C6ED2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50352"/>
            <a:ext cx="2043113" cy="148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117" name="Picture 5" descr="contribR">
            <a:extLst>
              <a:ext uri="{FF2B5EF4-FFF2-40B4-BE49-F238E27FC236}">
                <a16:creationId xmlns:a16="http://schemas.microsoft.com/office/drawing/2014/main" id="{A6B4F3BB-FA23-46B4-8CDB-99B2034B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493403"/>
            <a:ext cx="65722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4118" name="Rectangle 6">
            <a:extLst>
              <a:ext uri="{FF2B5EF4-FFF2-40B4-BE49-F238E27FC236}">
                <a16:creationId xmlns:a16="http://schemas.microsoft.com/office/drawing/2014/main" id="{3D9A48C5-8E3D-4487-B61F-E391FBA39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5269879"/>
            <a:ext cx="6000750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dirty="0"/>
              <a:t>Burt, P. J. and Adelson, E. H., </a:t>
            </a:r>
            <a:r>
              <a:rPr lang="en-US" altLang="en-US" sz="1050" dirty="0">
                <a:hlinkClick r:id="rId5"/>
              </a:rPr>
              <a:t>A multiresolution spline with applications to image mosaics</a:t>
            </a:r>
            <a:r>
              <a:rPr lang="en-US" altLang="en-US" sz="1050" dirty="0"/>
              <a:t>, ACM Transactions on Graphics, 42(4), October 1983, 217-236. </a:t>
            </a:r>
          </a:p>
        </p:txBody>
      </p:sp>
    </p:spTree>
    <p:extLst>
      <p:ext uri="{BB962C8B-B14F-4D97-AF65-F5344CB8AC3E}">
        <p14:creationId xmlns:p14="http://schemas.microsoft.com/office/powerpoint/2010/main" val="37188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1D15F2D-134B-453B-A562-618173B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Richard Szeliski</a:t>
            </a:r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3DF363AE-B648-42AD-8488-995458B4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371600"/>
            <a:ext cx="6000750" cy="171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475139" name="Picture 3" descr="level0R">
            <a:extLst>
              <a:ext uri="{FF2B5EF4-FFF2-40B4-BE49-F238E27FC236}">
                <a16:creationId xmlns:a16="http://schemas.microsoft.com/office/drawing/2014/main" id="{63DD451F-E8EE-427D-9AB4-795602D8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741" y="4112420"/>
            <a:ext cx="5599509" cy="15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5140" name="Group 4">
            <a:extLst>
              <a:ext uri="{FF2B5EF4-FFF2-40B4-BE49-F238E27FC236}">
                <a16:creationId xmlns:a16="http://schemas.microsoft.com/office/drawing/2014/main" id="{AFBABA46-F1EB-410C-9B6D-CD748E20DF71}"/>
              </a:ext>
            </a:extLst>
          </p:cNvPr>
          <p:cNvGrpSpPr>
            <a:grpSpLocks/>
          </p:cNvGrpSpPr>
          <p:nvPr/>
        </p:nvGrpSpPr>
        <p:grpSpPr bwMode="auto">
          <a:xfrm>
            <a:off x="1289446" y="1177141"/>
            <a:ext cx="6424613" cy="1551384"/>
            <a:chOff x="123" y="161"/>
            <a:chExt cx="5396" cy="1303"/>
          </a:xfrm>
        </p:grpSpPr>
        <p:pic>
          <p:nvPicPr>
            <p:cNvPr id="475141" name="Picture 5" descr="level4R">
              <a:extLst>
                <a:ext uri="{FF2B5EF4-FFF2-40B4-BE49-F238E27FC236}">
                  <a16:creationId xmlns:a16="http://schemas.microsoft.com/office/drawing/2014/main" id="{BB2D433A-44F8-4AAE-AB98-63EF525A0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61"/>
              <a:ext cx="4703" cy="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2" name="Text Box 6">
              <a:extLst>
                <a:ext uri="{FF2B5EF4-FFF2-40B4-BE49-F238E27FC236}">
                  <a16:creationId xmlns:a16="http://schemas.microsoft.com/office/drawing/2014/main" id="{9F60F0A7-4987-4B90-85B0-031B0A067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" y="432"/>
              <a:ext cx="70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350"/>
                <a:t>Laplacian</a:t>
              </a:r>
            </a:p>
            <a:p>
              <a:pPr algn="ctr" eaLnBrk="0" hangingPunct="0"/>
              <a:r>
                <a:rPr lang="en-US" altLang="en-US" sz="1350"/>
                <a:t>level</a:t>
              </a:r>
            </a:p>
            <a:p>
              <a:pPr algn="ctr" eaLnBrk="0" hangingPunct="0"/>
              <a:r>
                <a:rPr lang="en-US" altLang="en-US" sz="1350"/>
                <a:t>4</a:t>
              </a:r>
            </a:p>
          </p:txBody>
        </p:sp>
      </p:grpSp>
      <p:grpSp>
        <p:nvGrpSpPr>
          <p:cNvPr id="475143" name="Group 7">
            <a:extLst>
              <a:ext uri="{FF2B5EF4-FFF2-40B4-BE49-F238E27FC236}">
                <a16:creationId xmlns:a16="http://schemas.microsoft.com/office/drawing/2014/main" id="{F9A4F22C-C7BD-4C1C-8383-D67C2EED6CB0}"/>
              </a:ext>
            </a:extLst>
          </p:cNvPr>
          <p:cNvGrpSpPr>
            <a:grpSpLocks/>
          </p:cNvGrpSpPr>
          <p:nvPr/>
        </p:nvGrpSpPr>
        <p:grpSpPr bwMode="auto">
          <a:xfrm>
            <a:off x="1289446" y="2586039"/>
            <a:ext cx="6425804" cy="1546622"/>
            <a:chOff x="123" y="1452"/>
            <a:chExt cx="5397" cy="1299"/>
          </a:xfrm>
        </p:grpSpPr>
        <p:pic>
          <p:nvPicPr>
            <p:cNvPr id="475144" name="Picture 8" descr="level2R">
              <a:extLst>
                <a:ext uri="{FF2B5EF4-FFF2-40B4-BE49-F238E27FC236}">
                  <a16:creationId xmlns:a16="http://schemas.microsoft.com/office/drawing/2014/main" id="{3C766299-9AAF-48E5-B950-32BD58973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452"/>
              <a:ext cx="4704" cy="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5" name="Text Box 9">
              <a:extLst>
                <a:ext uri="{FF2B5EF4-FFF2-40B4-BE49-F238E27FC236}">
                  <a16:creationId xmlns:a16="http://schemas.microsoft.com/office/drawing/2014/main" id="{64B9C7D2-7CD2-4278-8002-BCB98555B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" y="1728"/>
              <a:ext cx="70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en-US" sz="1350"/>
                <a:t>Laplacian</a:t>
              </a:r>
            </a:p>
            <a:p>
              <a:pPr algn="ctr" eaLnBrk="0" hangingPunct="0"/>
              <a:r>
                <a:rPr lang="en-US" altLang="en-US" sz="1350"/>
                <a:t>level</a:t>
              </a:r>
            </a:p>
            <a:p>
              <a:pPr algn="ctr" eaLnBrk="0" hangingPunct="0"/>
              <a:r>
                <a:rPr lang="en-US" altLang="en-US" sz="1350"/>
                <a:t>2</a:t>
              </a:r>
            </a:p>
          </p:txBody>
        </p:sp>
      </p:grpSp>
      <p:sp>
        <p:nvSpPr>
          <p:cNvPr id="475146" name="Text Box 10">
            <a:extLst>
              <a:ext uri="{FF2B5EF4-FFF2-40B4-BE49-F238E27FC236}">
                <a16:creationId xmlns:a16="http://schemas.microsoft.com/office/drawing/2014/main" id="{53273FDF-D1EF-481F-BA03-3B7DA6CD5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774" y="4424363"/>
            <a:ext cx="843501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350"/>
              <a:t>Laplacian</a:t>
            </a:r>
          </a:p>
          <a:p>
            <a:pPr algn="ctr" eaLnBrk="0" hangingPunct="0"/>
            <a:r>
              <a:rPr lang="en-US" altLang="en-US" sz="1350"/>
              <a:t>level</a:t>
            </a:r>
          </a:p>
          <a:p>
            <a:pPr algn="ctr" eaLnBrk="0" hangingPunct="0"/>
            <a:r>
              <a:rPr lang="en-US" altLang="en-US" sz="1350"/>
              <a:t>0</a:t>
            </a:r>
          </a:p>
        </p:txBody>
      </p:sp>
      <p:sp>
        <p:nvSpPr>
          <p:cNvPr id="475147" name="Text Box 11">
            <a:extLst>
              <a:ext uri="{FF2B5EF4-FFF2-40B4-BE49-F238E27FC236}">
                <a16:creationId xmlns:a16="http://schemas.microsoft.com/office/drawing/2014/main" id="{54689E7D-58B3-4866-B84B-5E40E727E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816" y="5600700"/>
            <a:ext cx="103797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350"/>
              <a:t>left pyramid</a:t>
            </a:r>
          </a:p>
        </p:txBody>
      </p:sp>
      <p:sp>
        <p:nvSpPr>
          <p:cNvPr id="475148" name="Text Box 12">
            <a:extLst>
              <a:ext uri="{FF2B5EF4-FFF2-40B4-BE49-F238E27FC236}">
                <a16:creationId xmlns:a16="http://schemas.microsoft.com/office/drawing/2014/main" id="{BA92C60D-77FB-4226-A110-2B8D5C267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760" y="5600700"/>
            <a:ext cx="113249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350"/>
              <a:t>right pyramid</a:t>
            </a:r>
          </a:p>
        </p:txBody>
      </p:sp>
      <p:sp>
        <p:nvSpPr>
          <p:cNvPr id="475149" name="Text Box 13">
            <a:extLst>
              <a:ext uri="{FF2B5EF4-FFF2-40B4-BE49-F238E27FC236}">
                <a16:creationId xmlns:a16="http://schemas.microsoft.com/office/drawing/2014/main" id="{33DC6CC6-E3D6-4A83-BE04-488050412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523" y="5600700"/>
            <a:ext cx="1380955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1350"/>
              <a:t>blended pyramid</a:t>
            </a:r>
          </a:p>
        </p:txBody>
      </p:sp>
    </p:spTree>
    <p:extLst>
      <p:ext uri="{BB962C8B-B14F-4D97-AF65-F5344CB8AC3E}">
        <p14:creationId xmlns:p14="http://schemas.microsoft.com/office/powerpoint/2010/main" val="40044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51E1-C389-42F6-AEF6-3A67A9B2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pyramid blending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0E953-BB8C-4CA1-A81E-8A6D3452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Richard Szeliski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CF14E-B0F4-4719-9AFE-5CBDB367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5" y="1925441"/>
            <a:ext cx="3128772" cy="3699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C285F-9CB0-4860-B499-554FC1F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69" y="2066431"/>
            <a:ext cx="3128772" cy="22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0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9" name="Google Shape;739;p50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50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50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50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50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50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50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50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0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50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50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0" name="Google Shape;750;p50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1" name="Google Shape;751;p50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52" name="Google Shape;752;p50"/>
          <p:cNvSpPr/>
          <p:nvPr/>
        </p:nvSpPr>
        <p:spPr>
          <a:xfrm>
            <a:off x="26860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3" name="Google Shape;753;p50"/>
          <p:cNvSpPr/>
          <p:nvPr/>
        </p:nvSpPr>
        <p:spPr>
          <a:xfrm>
            <a:off x="30956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4" name="Google Shape;754;p50"/>
          <p:cNvSpPr/>
          <p:nvPr/>
        </p:nvSpPr>
        <p:spPr>
          <a:xfrm>
            <a:off x="35052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5" name="Google Shape;755;p50"/>
          <p:cNvSpPr/>
          <p:nvPr/>
        </p:nvSpPr>
        <p:spPr>
          <a:xfrm>
            <a:off x="38957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6" name="Google Shape;756;p50"/>
          <p:cNvSpPr/>
          <p:nvPr/>
        </p:nvSpPr>
        <p:spPr>
          <a:xfrm>
            <a:off x="42862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7" name="Google Shape;757;p50"/>
          <p:cNvSpPr/>
          <p:nvPr/>
        </p:nvSpPr>
        <p:spPr>
          <a:xfrm>
            <a:off x="47053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8" name="Google Shape;758;p50"/>
          <p:cNvSpPr/>
          <p:nvPr/>
        </p:nvSpPr>
        <p:spPr>
          <a:xfrm>
            <a:off x="51054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9" name="Google Shape;759;p50"/>
          <p:cNvSpPr/>
          <p:nvPr/>
        </p:nvSpPr>
        <p:spPr>
          <a:xfrm>
            <a:off x="55149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0" name="Google Shape;760;p50"/>
          <p:cNvSpPr/>
          <p:nvPr/>
        </p:nvSpPr>
        <p:spPr>
          <a:xfrm>
            <a:off x="59150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1" name="Google Shape;761;p50"/>
          <p:cNvSpPr/>
          <p:nvPr/>
        </p:nvSpPr>
        <p:spPr>
          <a:xfrm>
            <a:off x="63150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2" name="Google Shape;762;p50"/>
          <p:cNvSpPr/>
          <p:nvPr/>
        </p:nvSpPr>
        <p:spPr>
          <a:xfrm>
            <a:off x="67151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63" name="Google Shape;763;p50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1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51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51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1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2" name="Google Shape;772;p51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51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51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51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1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1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51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51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0" name="Google Shape;780;p51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81" name="Google Shape;781;p51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82" name="Google Shape;782;p51"/>
          <p:cNvSpPr/>
          <p:nvPr/>
        </p:nvSpPr>
        <p:spPr>
          <a:xfrm>
            <a:off x="26860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3" name="Google Shape;783;p51"/>
          <p:cNvSpPr/>
          <p:nvPr/>
        </p:nvSpPr>
        <p:spPr>
          <a:xfrm>
            <a:off x="30956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4" name="Google Shape;784;p51"/>
          <p:cNvSpPr/>
          <p:nvPr/>
        </p:nvSpPr>
        <p:spPr>
          <a:xfrm>
            <a:off x="35052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38957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6" name="Google Shape;786;p51"/>
          <p:cNvSpPr/>
          <p:nvPr/>
        </p:nvSpPr>
        <p:spPr>
          <a:xfrm>
            <a:off x="42862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7" name="Google Shape;787;p51"/>
          <p:cNvSpPr/>
          <p:nvPr/>
        </p:nvSpPr>
        <p:spPr>
          <a:xfrm>
            <a:off x="470535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8" name="Google Shape;788;p51"/>
          <p:cNvSpPr/>
          <p:nvPr/>
        </p:nvSpPr>
        <p:spPr>
          <a:xfrm>
            <a:off x="51054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9" name="Google Shape;789;p51"/>
          <p:cNvSpPr/>
          <p:nvPr/>
        </p:nvSpPr>
        <p:spPr>
          <a:xfrm>
            <a:off x="55149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0" name="Google Shape;790;p51"/>
          <p:cNvSpPr/>
          <p:nvPr/>
        </p:nvSpPr>
        <p:spPr>
          <a:xfrm>
            <a:off x="59150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1" name="Google Shape;791;p51"/>
          <p:cNvSpPr/>
          <p:nvPr/>
        </p:nvSpPr>
        <p:spPr>
          <a:xfrm>
            <a:off x="631507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2" name="Google Shape;792;p51"/>
          <p:cNvSpPr/>
          <p:nvPr/>
        </p:nvSpPr>
        <p:spPr>
          <a:xfrm>
            <a:off x="6715125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93" name="Google Shape;793;p51"/>
          <p:cNvCxnSpPr/>
          <p:nvPr/>
        </p:nvCxnSpPr>
        <p:spPr>
          <a:xfrm>
            <a:off x="2328200" y="2656919"/>
            <a:ext cx="4739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51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95" name="Google Shape;795;p51"/>
          <p:cNvSpPr txBox="1"/>
          <p:nvPr/>
        </p:nvSpPr>
        <p:spPr>
          <a:xfrm>
            <a:off x="4158750" y="1255075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</a:t>
            </a:r>
            <a:endParaRPr sz="24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2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Google Shape;801;p52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52"/>
          <p:cNvCxnSpPr/>
          <p:nvPr/>
        </p:nvCxnSpPr>
        <p:spPr>
          <a:xfrm>
            <a:off x="2785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52"/>
          <p:cNvCxnSpPr/>
          <p:nvPr/>
        </p:nvCxnSpPr>
        <p:spPr>
          <a:xfrm>
            <a:off x="3242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2"/>
          <p:cNvCxnSpPr/>
          <p:nvPr/>
        </p:nvCxnSpPr>
        <p:spPr>
          <a:xfrm>
            <a:off x="3699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2"/>
          <p:cNvCxnSpPr/>
          <p:nvPr/>
        </p:nvCxnSpPr>
        <p:spPr>
          <a:xfrm>
            <a:off x="4157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2"/>
          <p:cNvCxnSpPr/>
          <p:nvPr/>
        </p:nvCxnSpPr>
        <p:spPr>
          <a:xfrm>
            <a:off x="4614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52"/>
          <p:cNvCxnSpPr/>
          <p:nvPr/>
        </p:nvCxnSpPr>
        <p:spPr>
          <a:xfrm>
            <a:off x="5071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2"/>
          <p:cNvCxnSpPr/>
          <p:nvPr/>
        </p:nvCxnSpPr>
        <p:spPr>
          <a:xfrm>
            <a:off x="5528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2"/>
          <p:cNvCxnSpPr/>
          <p:nvPr/>
        </p:nvCxnSpPr>
        <p:spPr>
          <a:xfrm>
            <a:off x="5985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52"/>
          <p:cNvCxnSpPr/>
          <p:nvPr/>
        </p:nvCxnSpPr>
        <p:spPr>
          <a:xfrm>
            <a:off x="6443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2"/>
          <p:cNvCxnSpPr/>
          <p:nvPr/>
        </p:nvCxnSpPr>
        <p:spPr>
          <a:xfrm>
            <a:off x="6900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12" name="Google Shape;812;p52"/>
          <p:cNvSpPr/>
          <p:nvPr/>
        </p:nvSpPr>
        <p:spPr>
          <a:xfrm>
            <a:off x="2286000" y="26416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3" name="Google Shape;813;p52"/>
          <p:cNvSpPr/>
          <p:nvPr/>
        </p:nvSpPr>
        <p:spPr>
          <a:xfrm>
            <a:off x="2743200" y="30988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4" name="Google Shape;814;p52"/>
          <p:cNvSpPr/>
          <p:nvPr/>
        </p:nvSpPr>
        <p:spPr>
          <a:xfrm>
            <a:off x="3200400" y="324167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5" name="Google Shape;815;p52"/>
          <p:cNvSpPr/>
          <p:nvPr/>
        </p:nvSpPr>
        <p:spPr>
          <a:xfrm>
            <a:off x="3657600" y="30797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6" name="Google Shape;816;p52"/>
          <p:cNvSpPr/>
          <p:nvPr/>
        </p:nvSpPr>
        <p:spPr>
          <a:xfrm>
            <a:off x="4105275" y="26035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7" name="Google Shape;817;p52"/>
          <p:cNvSpPr/>
          <p:nvPr/>
        </p:nvSpPr>
        <p:spPr>
          <a:xfrm>
            <a:off x="4572000" y="20701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8" name="Google Shape;818;p52"/>
          <p:cNvSpPr/>
          <p:nvPr/>
        </p:nvSpPr>
        <p:spPr>
          <a:xfrm>
            <a:off x="5029200" y="20510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9" name="Google Shape;819;p52"/>
          <p:cNvSpPr/>
          <p:nvPr/>
        </p:nvSpPr>
        <p:spPr>
          <a:xfrm>
            <a:off x="5486400" y="25654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0" name="Google Shape;820;p52"/>
          <p:cNvSpPr/>
          <p:nvPr/>
        </p:nvSpPr>
        <p:spPr>
          <a:xfrm>
            <a:off x="5943600" y="30321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1" name="Google Shape;821;p52"/>
          <p:cNvSpPr/>
          <p:nvPr/>
        </p:nvSpPr>
        <p:spPr>
          <a:xfrm>
            <a:off x="6400800" y="32321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2" name="Google Shape;822;p52"/>
          <p:cNvSpPr/>
          <p:nvPr/>
        </p:nvSpPr>
        <p:spPr>
          <a:xfrm>
            <a:off x="6858000" y="31369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3" name="Google Shape;823;p52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3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Aliasing</a:t>
            </a:r>
            <a:endParaRPr/>
          </a:p>
        </p:txBody>
      </p:sp>
      <p:pic>
        <p:nvPicPr>
          <p:cNvPr id="829" name="Google Shape;829;p53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2328201" y="1927225"/>
            <a:ext cx="4739349" cy="148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53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53"/>
          <p:cNvCxnSpPr/>
          <p:nvPr/>
        </p:nvCxnSpPr>
        <p:spPr>
          <a:xfrm>
            <a:off x="2785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53"/>
          <p:cNvCxnSpPr/>
          <p:nvPr/>
        </p:nvCxnSpPr>
        <p:spPr>
          <a:xfrm>
            <a:off x="3242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53"/>
          <p:cNvCxnSpPr/>
          <p:nvPr/>
        </p:nvCxnSpPr>
        <p:spPr>
          <a:xfrm>
            <a:off x="3699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53"/>
          <p:cNvCxnSpPr/>
          <p:nvPr/>
        </p:nvCxnSpPr>
        <p:spPr>
          <a:xfrm>
            <a:off x="4157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53"/>
          <p:cNvCxnSpPr/>
          <p:nvPr/>
        </p:nvCxnSpPr>
        <p:spPr>
          <a:xfrm>
            <a:off x="4614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53"/>
          <p:cNvCxnSpPr/>
          <p:nvPr/>
        </p:nvCxnSpPr>
        <p:spPr>
          <a:xfrm>
            <a:off x="50714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53"/>
          <p:cNvCxnSpPr/>
          <p:nvPr/>
        </p:nvCxnSpPr>
        <p:spPr>
          <a:xfrm>
            <a:off x="5528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53"/>
          <p:cNvCxnSpPr/>
          <p:nvPr/>
        </p:nvCxnSpPr>
        <p:spPr>
          <a:xfrm>
            <a:off x="59858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53"/>
          <p:cNvCxnSpPr/>
          <p:nvPr/>
        </p:nvCxnSpPr>
        <p:spPr>
          <a:xfrm>
            <a:off x="64430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53"/>
          <p:cNvCxnSpPr/>
          <p:nvPr/>
        </p:nvCxnSpPr>
        <p:spPr>
          <a:xfrm>
            <a:off x="6900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41" name="Google Shape;841;p53"/>
          <p:cNvSpPr/>
          <p:nvPr/>
        </p:nvSpPr>
        <p:spPr>
          <a:xfrm>
            <a:off x="2286000" y="26416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2" name="Google Shape;842;p53"/>
          <p:cNvSpPr/>
          <p:nvPr/>
        </p:nvSpPr>
        <p:spPr>
          <a:xfrm>
            <a:off x="2743200" y="30988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3" name="Google Shape;843;p53"/>
          <p:cNvSpPr/>
          <p:nvPr/>
        </p:nvSpPr>
        <p:spPr>
          <a:xfrm>
            <a:off x="3200400" y="324167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4" name="Google Shape;844;p53"/>
          <p:cNvSpPr/>
          <p:nvPr/>
        </p:nvSpPr>
        <p:spPr>
          <a:xfrm>
            <a:off x="3657600" y="30797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5" name="Google Shape;845;p53"/>
          <p:cNvSpPr/>
          <p:nvPr/>
        </p:nvSpPr>
        <p:spPr>
          <a:xfrm>
            <a:off x="4105275" y="26035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6" name="Google Shape;846;p53"/>
          <p:cNvSpPr/>
          <p:nvPr/>
        </p:nvSpPr>
        <p:spPr>
          <a:xfrm>
            <a:off x="4572000" y="20701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7" name="Google Shape;847;p53"/>
          <p:cNvSpPr/>
          <p:nvPr/>
        </p:nvSpPr>
        <p:spPr>
          <a:xfrm>
            <a:off x="5029200" y="20510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8" name="Google Shape;848;p53"/>
          <p:cNvSpPr/>
          <p:nvPr/>
        </p:nvSpPr>
        <p:spPr>
          <a:xfrm>
            <a:off x="5486400" y="25654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9" name="Google Shape;849;p53"/>
          <p:cNvSpPr/>
          <p:nvPr/>
        </p:nvSpPr>
        <p:spPr>
          <a:xfrm>
            <a:off x="5943600" y="30321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0" name="Google Shape;850;p53"/>
          <p:cNvSpPr/>
          <p:nvPr/>
        </p:nvSpPr>
        <p:spPr>
          <a:xfrm>
            <a:off x="6400800" y="323215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1" name="Google Shape;851;p53"/>
          <p:cNvSpPr/>
          <p:nvPr/>
        </p:nvSpPr>
        <p:spPr>
          <a:xfrm>
            <a:off x="6858000" y="3136900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2" name="Google Shape;852;p53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53" name="Google Shape;853;p53"/>
          <p:cNvSpPr txBox="1"/>
          <p:nvPr/>
        </p:nvSpPr>
        <p:spPr>
          <a:xfrm>
            <a:off x="4158750" y="1255075"/>
            <a:ext cx="3463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 is an “alias” of f(x)</a:t>
            </a:r>
            <a:endParaRPr sz="24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54" name="Google Shape;854;p53"/>
          <p:cNvSpPr/>
          <p:nvPr/>
        </p:nvSpPr>
        <p:spPr>
          <a:xfrm>
            <a:off x="2343900" y="2030949"/>
            <a:ext cx="457200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RW"/>
          </a:p>
        </p:txBody>
      </p:sp>
      <p:pic>
        <p:nvPicPr>
          <p:cNvPr id="855" name="Google Shape;8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589" y="3280075"/>
            <a:ext cx="20669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4"/>
          <p:cNvSpPr/>
          <p:nvPr/>
        </p:nvSpPr>
        <p:spPr>
          <a:xfrm>
            <a:off x="2343900" y="2030951"/>
            <a:ext cx="659191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RW"/>
          </a:p>
        </p:txBody>
      </p:sp>
      <p:sp>
        <p:nvSpPr>
          <p:cNvPr id="861" name="Google Shape;861;p54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Aliasing</a:t>
            </a:r>
            <a:endParaRPr/>
          </a:p>
        </p:txBody>
      </p:sp>
      <p:cxnSp>
        <p:nvCxnSpPr>
          <p:cNvPr id="862" name="Google Shape;862;p54"/>
          <p:cNvCxnSpPr/>
          <p:nvPr/>
        </p:nvCxnSpPr>
        <p:spPr>
          <a:xfrm>
            <a:off x="23282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54"/>
          <p:cNvCxnSpPr/>
          <p:nvPr/>
        </p:nvCxnSpPr>
        <p:spPr>
          <a:xfrm>
            <a:off x="27282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54"/>
          <p:cNvCxnSpPr/>
          <p:nvPr/>
        </p:nvCxnSpPr>
        <p:spPr>
          <a:xfrm>
            <a:off x="31378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54"/>
          <p:cNvCxnSpPr/>
          <p:nvPr/>
        </p:nvCxnSpPr>
        <p:spPr>
          <a:xfrm>
            <a:off x="35378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54"/>
          <p:cNvCxnSpPr/>
          <p:nvPr/>
        </p:nvCxnSpPr>
        <p:spPr>
          <a:xfrm>
            <a:off x="39379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54"/>
          <p:cNvCxnSpPr/>
          <p:nvPr/>
        </p:nvCxnSpPr>
        <p:spPr>
          <a:xfrm>
            <a:off x="43379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54"/>
          <p:cNvCxnSpPr/>
          <p:nvPr/>
        </p:nvCxnSpPr>
        <p:spPr>
          <a:xfrm>
            <a:off x="474755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54"/>
          <p:cNvCxnSpPr/>
          <p:nvPr/>
        </p:nvCxnSpPr>
        <p:spPr>
          <a:xfrm>
            <a:off x="5147600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54"/>
          <p:cNvCxnSpPr/>
          <p:nvPr/>
        </p:nvCxnSpPr>
        <p:spPr>
          <a:xfrm>
            <a:off x="55571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54"/>
          <p:cNvCxnSpPr/>
          <p:nvPr/>
        </p:nvCxnSpPr>
        <p:spPr>
          <a:xfrm>
            <a:off x="59572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54"/>
          <p:cNvCxnSpPr/>
          <p:nvPr/>
        </p:nvCxnSpPr>
        <p:spPr>
          <a:xfrm>
            <a:off x="635727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3" name="Google Shape;873;p54"/>
          <p:cNvSpPr/>
          <p:nvPr/>
        </p:nvSpPr>
        <p:spPr>
          <a:xfrm>
            <a:off x="2286000" y="26130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74" name="Google Shape;874;p54"/>
          <p:cNvCxnSpPr/>
          <p:nvPr/>
        </p:nvCxnSpPr>
        <p:spPr>
          <a:xfrm>
            <a:off x="6757325" y="1947350"/>
            <a:ext cx="0" cy="148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5" name="Google Shape;875;p54"/>
          <p:cNvSpPr/>
          <p:nvPr/>
        </p:nvSpPr>
        <p:spPr>
          <a:xfrm>
            <a:off x="2686050" y="29402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6" name="Google Shape;876;p54"/>
          <p:cNvSpPr/>
          <p:nvPr/>
        </p:nvSpPr>
        <p:spPr>
          <a:xfrm>
            <a:off x="3095625" y="3157631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7" name="Google Shape;877;p54"/>
          <p:cNvSpPr/>
          <p:nvPr/>
        </p:nvSpPr>
        <p:spPr>
          <a:xfrm>
            <a:off x="3493994" y="32450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8" name="Google Shape;878;p54"/>
          <p:cNvSpPr/>
          <p:nvPr/>
        </p:nvSpPr>
        <p:spPr>
          <a:xfrm>
            <a:off x="3895725" y="3211419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9" name="Google Shape;879;p54"/>
          <p:cNvSpPr/>
          <p:nvPr/>
        </p:nvSpPr>
        <p:spPr>
          <a:xfrm>
            <a:off x="4297456" y="30702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0" name="Google Shape;880;p54"/>
          <p:cNvSpPr/>
          <p:nvPr/>
        </p:nvSpPr>
        <p:spPr>
          <a:xfrm>
            <a:off x="4705350" y="2776631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1" name="Google Shape;881;p54"/>
          <p:cNvSpPr/>
          <p:nvPr/>
        </p:nvSpPr>
        <p:spPr>
          <a:xfrm>
            <a:off x="5105400" y="2449419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2" name="Google Shape;882;p54"/>
          <p:cNvSpPr/>
          <p:nvPr/>
        </p:nvSpPr>
        <p:spPr>
          <a:xfrm>
            <a:off x="5514975" y="2102037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3" name="Google Shape;883;p54"/>
          <p:cNvSpPr/>
          <p:nvPr/>
        </p:nvSpPr>
        <p:spPr>
          <a:xfrm>
            <a:off x="5915025" y="1981013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4" name="Google Shape;884;p54"/>
          <p:cNvSpPr/>
          <p:nvPr/>
        </p:nvSpPr>
        <p:spPr>
          <a:xfrm>
            <a:off x="6315075" y="2057213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5" name="Google Shape;885;p54"/>
          <p:cNvSpPr txBox="1"/>
          <p:nvPr/>
        </p:nvSpPr>
        <p:spPr>
          <a:xfrm>
            <a:off x="4195500" y="3417800"/>
            <a:ext cx="8265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0000FF"/>
                </a:solidFill>
                <a:latin typeface="Cambria Math"/>
                <a:ea typeface="Cambria Math"/>
                <a:cs typeface="Cambria Math"/>
                <a:sym typeface="Cambria Math"/>
              </a:rPr>
              <a:t>f(x)</a:t>
            </a:r>
            <a:endParaRPr sz="2400">
              <a:solidFill>
                <a:srgbClr val="0000F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6" name="Google Shape;886;p54"/>
          <p:cNvSpPr/>
          <p:nvPr/>
        </p:nvSpPr>
        <p:spPr>
          <a:xfrm>
            <a:off x="6715125" y="2384425"/>
            <a:ext cx="85800" cy="85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7" name="Google Shape;887;p54"/>
          <p:cNvSpPr txBox="1"/>
          <p:nvPr/>
        </p:nvSpPr>
        <p:spPr>
          <a:xfrm>
            <a:off x="2473875" y="4316500"/>
            <a:ext cx="41799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No aliasing in this case</a:t>
            </a:r>
            <a:endParaRPr/>
          </a:p>
        </p:txBody>
      </p:sp>
      <p:sp>
        <p:nvSpPr>
          <p:cNvPr id="888" name="Google Shape;888;p54"/>
          <p:cNvSpPr txBox="1"/>
          <p:nvPr/>
        </p:nvSpPr>
        <p:spPr>
          <a:xfrm>
            <a:off x="4195500" y="1284200"/>
            <a:ext cx="1913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g(x) ~= f(x)</a:t>
            </a:r>
            <a:endParaRPr sz="24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89" name="Google Shape;889;p54"/>
          <p:cNvSpPr/>
          <p:nvPr/>
        </p:nvSpPr>
        <p:spPr>
          <a:xfrm>
            <a:off x="2343900" y="2030951"/>
            <a:ext cx="6591910" cy="1268725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RW"/>
          </a:p>
        </p:txBody>
      </p:sp>
      <p:sp>
        <p:nvSpPr>
          <p:cNvPr id="890" name="Google Shape;890;p54"/>
          <p:cNvSpPr/>
          <p:nvPr/>
        </p:nvSpPr>
        <p:spPr>
          <a:xfrm>
            <a:off x="6785300" y="1992725"/>
            <a:ext cx="2225700" cy="17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>
            <a:spLocks noGrp="1"/>
          </p:cNvSpPr>
          <p:nvPr>
            <p:ph type="title"/>
          </p:nvPr>
        </p:nvSpPr>
        <p:spPr>
          <a:xfrm>
            <a:off x="311700" y="9974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Sampling and the Nyquist rate</a:t>
            </a:r>
            <a:endParaRPr/>
          </a:p>
        </p:txBody>
      </p:sp>
      <p:sp>
        <p:nvSpPr>
          <p:cNvPr id="896" name="Google Shape;896;p55"/>
          <p:cNvSpPr txBox="1">
            <a:spLocks noGrp="1"/>
          </p:cNvSpPr>
          <p:nvPr>
            <p:ph type="body" idx="1"/>
          </p:nvPr>
        </p:nvSpPr>
        <p:spPr>
          <a:xfrm>
            <a:off x="311700" y="3802125"/>
            <a:ext cx="8520600" cy="181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To avoid aliasing</a:t>
            </a:r>
            <a:endParaRPr dirty="0"/>
          </a:p>
          <a:p>
            <a:pPr indent="-317500">
              <a:buSzPts val="1400"/>
            </a:pPr>
            <a:r>
              <a:rPr lang="en" sz="1400" b="1" dirty="0"/>
              <a:t>≥ two samples per cycle</a:t>
            </a:r>
            <a:endParaRPr sz="1400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This minimum sampling rate is called the </a:t>
            </a:r>
            <a:r>
              <a:rPr lang="en" b="1" dirty="0"/>
              <a:t>Nyquist rate</a:t>
            </a:r>
            <a:endParaRPr b="1" dirty="0"/>
          </a:p>
        </p:txBody>
      </p:sp>
      <p:pic>
        <p:nvPicPr>
          <p:cNvPr id="897" name="Google Shape;897;p55"/>
          <p:cNvPicPr preferRelativeResize="0"/>
          <p:nvPr/>
        </p:nvPicPr>
        <p:blipFill rotWithShape="1">
          <a:blip r:embed="rId3">
            <a:alphaModFix/>
          </a:blip>
          <a:srcRect l="14501" t="10538" r="13813" b="13148"/>
          <a:stretch/>
        </p:blipFill>
        <p:spPr>
          <a:xfrm>
            <a:off x="868183" y="1927226"/>
            <a:ext cx="3367266" cy="952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55"/>
          <p:cNvCxnSpPr/>
          <p:nvPr/>
        </p:nvCxnSpPr>
        <p:spPr>
          <a:xfrm>
            <a:off x="86818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55"/>
          <p:cNvCxnSpPr/>
          <p:nvPr/>
        </p:nvCxnSpPr>
        <p:spPr>
          <a:xfrm>
            <a:off x="1193019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55"/>
          <p:cNvCxnSpPr/>
          <p:nvPr/>
        </p:nvCxnSpPr>
        <p:spPr>
          <a:xfrm>
            <a:off x="1517856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1" name="Google Shape;901;p55"/>
          <p:cNvCxnSpPr/>
          <p:nvPr/>
        </p:nvCxnSpPr>
        <p:spPr>
          <a:xfrm>
            <a:off x="184269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2" name="Google Shape;902;p55"/>
          <p:cNvCxnSpPr/>
          <p:nvPr/>
        </p:nvCxnSpPr>
        <p:spPr>
          <a:xfrm>
            <a:off x="216753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55"/>
          <p:cNvCxnSpPr/>
          <p:nvPr/>
        </p:nvCxnSpPr>
        <p:spPr>
          <a:xfrm>
            <a:off x="2492366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55"/>
          <p:cNvCxnSpPr/>
          <p:nvPr/>
        </p:nvCxnSpPr>
        <p:spPr>
          <a:xfrm>
            <a:off x="281720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55"/>
          <p:cNvCxnSpPr/>
          <p:nvPr/>
        </p:nvCxnSpPr>
        <p:spPr>
          <a:xfrm>
            <a:off x="314204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55"/>
          <p:cNvCxnSpPr/>
          <p:nvPr/>
        </p:nvCxnSpPr>
        <p:spPr>
          <a:xfrm>
            <a:off x="3466877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7" name="Google Shape;907;p55"/>
          <p:cNvCxnSpPr/>
          <p:nvPr/>
        </p:nvCxnSpPr>
        <p:spPr>
          <a:xfrm>
            <a:off x="3791713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5"/>
          <p:cNvCxnSpPr/>
          <p:nvPr/>
        </p:nvCxnSpPr>
        <p:spPr>
          <a:xfrm>
            <a:off x="4116550" y="1940167"/>
            <a:ext cx="0" cy="9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9" name="Google Shape;909;p55"/>
          <p:cNvSpPr/>
          <p:nvPr/>
        </p:nvSpPr>
        <p:spPr>
          <a:xfrm>
            <a:off x="838200" y="2386623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0" name="Google Shape;910;p55"/>
          <p:cNvSpPr/>
          <p:nvPr/>
        </p:nvSpPr>
        <p:spPr>
          <a:xfrm>
            <a:off x="1163037" y="268063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1" name="Google Shape;911;p55"/>
          <p:cNvSpPr/>
          <p:nvPr/>
        </p:nvSpPr>
        <p:spPr>
          <a:xfrm>
            <a:off x="1487873" y="277251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2" name="Google Shape;912;p55"/>
          <p:cNvSpPr/>
          <p:nvPr/>
        </p:nvSpPr>
        <p:spPr>
          <a:xfrm>
            <a:off x="1812710" y="2668388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3" name="Google Shape;913;p55"/>
          <p:cNvSpPr/>
          <p:nvPr/>
        </p:nvSpPr>
        <p:spPr>
          <a:xfrm>
            <a:off x="2130779" y="2362122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4" name="Google Shape;914;p55"/>
          <p:cNvSpPr/>
          <p:nvPr/>
        </p:nvSpPr>
        <p:spPr>
          <a:xfrm>
            <a:off x="2462384" y="2019105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5" name="Google Shape;915;p55"/>
          <p:cNvSpPr/>
          <p:nvPr/>
        </p:nvSpPr>
        <p:spPr>
          <a:xfrm>
            <a:off x="2787220" y="2006854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6" name="Google Shape;916;p55"/>
          <p:cNvSpPr/>
          <p:nvPr/>
        </p:nvSpPr>
        <p:spPr>
          <a:xfrm>
            <a:off x="3112057" y="2337621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7" name="Google Shape;917;p55"/>
          <p:cNvSpPr/>
          <p:nvPr/>
        </p:nvSpPr>
        <p:spPr>
          <a:xfrm>
            <a:off x="3436894" y="2637761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8" name="Google Shape;918;p55"/>
          <p:cNvSpPr/>
          <p:nvPr/>
        </p:nvSpPr>
        <p:spPr>
          <a:xfrm>
            <a:off x="3761730" y="2766393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9" name="Google Shape;919;p55"/>
          <p:cNvSpPr/>
          <p:nvPr/>
        </p:nvSpPr>
        <p:spPr>
          <a:xfrm>
            <a:off x="4086567" y="2705140"/>
            <a:ext cx="60900" cy="55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0" name="Google Shape;920;p55"/>
          <p:cNvSpPr/>
          <p:nvPr/>
        </p:nvSpPr>
        <p:spPr>
          <a:xfrm>
            <a:off x="879337" y="1993928"/>
            <a:ext cx="3248406" cy="815917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RW"/>
          </a:p>
        </p:txBody>
      </p:sp>
      <p:sp>
        <p:nvSpPr>
          <p:cNvPr id="921" name="Google Shape;921;p55"/>
          <p:cNvSpPr/>
          <p:nvPr/>
        </p:nvSpPr>
        <p:spPr>
          <a:xfrm>
            <a:off x="4810586" y="2000551"/>
            <a:ext cx="4942332" cy="807417"/>
          </a:xfrm>
          <a:custGeom>
            <a:avLst/>
            <a:gdLst/>
            <a:ahLst/>
            <a:cxnLst/>
            <a:rect l="l" t="t" r="r" b="b"/>
            <a:pathLst>
              <a:path w="182880" h="50749" extrusionOk="0">
                <a:moveTo>
                  <a:pt x="0" y="26338"/>
                </a:moveTo>
                <a:cubicBezTo>
                  <a:pt x="2914" y="29326"/>
                  <a:pt x="11430" y="40234"/>
                  <a:pt x="17481" y="44268"/>
                </a:cubicBezTo>
                <a:cubicBezTo>
                  <a:pt x="23532" y="48302"/>
                  <a:pt x="29957" y="50693"/>
                  <a:pt x="36307" y="50543"/>
                </a:cubicBezTo>
                <a:cubicBezTo>
                  <a:pt x="42657" y="50394"/>
                  <a:pt x="49455" y="47704"/>
                  <a:pt x="55581" y="43371"/>
                </a:cubicBezTo>
                <a:cubicBezTo>
                  <a:pt x="61707" y="39038"/>
                  <a:pt x="67160" y="31195"/>
                  <a:pt x="73062" y="24546"/>
                </a:cubicBezTo>
                <a:cubicBezTo>
                  <a:pt x="78964" y="17897"/>
                  <a:pt x="84791" y="7213"/>
                  <a:pt x="90992" y="3478"/>
                </a:cubicBezTo>
                <a:cubicBezTo>
                  <a:pt x="97193" y="-257"/>
                  <a:pt x="104066" y="-1228"/>
                  <a:pt x="110266" y="2134"/>
                </a:cubicBezTo>
                <a:cubicBezTo>
                  <a:pt x="116467" y="5496"/>
                  <a:pt x="122219" y="17075"/>
                  <a:pt x="128195" y="23649"/>
                </a:cubicBezTo>
                <a:cubicBezTo>
                  <a:pt x="134172" y="30223"/>
                  <a:pt x="139924" y="37096"/>
                  <a:pt x="146125" y="41578"/>
                </a:cubicBezTo>
                <a:cubicBezTo>
                  <a:pt x="152326" y="46060"/>
                  <a:pt x="159273" y="49721"/>
                  <a:pt x="165399" y="50543"/>
                </a:cubicBezTo>
                <a:cubicBezTo>
                  <a:pt x="171525" y="51365"/>
                  <a:pt x="179967" y="47181"/>
                  <a:pt x="182880" y="46509"/>
                </a:cubicBez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RW"/>
          </a:p>
        </p:txBody>
      </p:sp>
      <p:cxnSp>
        <p:nvCxnSpPr>
          <p:cNvPr id="922" name="Google Shape;922;p55"/>
          <p:cNvCxnSpPr/>
          <p:nvPr/>
        </p:nvCxnSpPr>
        <p:spPr>
          <a:xfrm>
            <a:off x="4798814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55"/>
          <p:cNvCxnSpPr/>
          <p:nvPr/>
        </p:nvCxnSpPr>
        <p:spPr>
          <a:xfrm>
            <a:off x="5098752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55"/>
          <p:cNvCxnSpPr/>
          <p:nvPr/>
        </p:nvCxnSpPr>
        <p:spPr>
          <a:xfrm>
            <a:off x="5405831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55"/>
          <p:cNvCxnSpPr/>
          <p:nvPr/>
        </p:nvCxnSpPr>
        <p:spPr>
          <a:xfrm>
            <a:off x="5705768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55"/>
          <p:cNvCxnSpPr/>
          <p:nvPr/>
        </p:nvCxnSpPr>
        <p:spPr>
          <a:xfrm>
            <a:off x="6005706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7" name="Google Shape;927;p55"/>
          <p:cNvCxnSpPr/>
          <p:nvPr/>
        </p:nvCxnSpPr>
        <p:spPr>
          <a:xfrm>
            <a:off x="6305643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8" name="Google Shape;928;p55"/>
          <p:cNvCxnSpPr/>
          <p:nvPr/>
        </p:nvCxnSpPr>
        <p:spPr>
          <a:xfrm>
            <a:off x="6612722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9" name="Google Shape;929;p55"/>
          <p:cNvCxnSpPr/>
          <p:nvPr/>
        </p:nvCxnSpPr>
        <p:spPr>
          <a:xfrm>
            <a:off x="6912659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0" name="Google Shape;930;p55"/>
          <p:cNvCxnSpPr/>
          <p:nvPr/>
        </p:nvCxnSpPr>
        <p:spPr>
          <a:xfrm>
            <a:off x="7219738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55"/>
          <p:cNvCxnSpPr/>
          <p:nvPr/>
        </p:nvCxnSpPr>
        <p:spPr>
          <a:xfrm>
            <a:off x="7519676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55"/>
          <p:cNvCxnSpPr/>
          <p:nvPr/>
        </p:nvCxnSpPr>
        <p:spPr>
          <a:xfrm>
            <a:off x="7819613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3" name="Google Shape;933;p55"/>
          <p:cNvSpPr/>
          <p:nvPr/>
        </p:nvSpPr>
        <p:spPr>
          <a:xfrm>
            <a:off x="4767175" y="2370958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34" name="Google Shape;934;p55"/>
          <p:cNvCxnSpPr/>
          <p:nvPr/>
        </p:nvCxnSpPr>
        <p:spPr>
          <a:xfrm>
            <a:off x="8119551" y="1947350"/>
            <a:ext cx="0" cy="9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5" name="Google Shape;935;p55"/>
          <p:cNvSpPr/>
          <p:nvPr/>
        </p:nvSpPr>
        <p:spPr>
          <a:xfrm>
            <a:off x="5067112" y="2579183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6" name="Google Shape;936;p55"/>
          <p:cNvSpPr/>
          <p:nvPr/>
        </p:nvSpPr>
        <p:spPr>
          <a:xfrm>
            <a:off x="5374191" y="2717523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7" name="Google Shape;937;p55"/>
          <p:cNvSpPr/>
          <p:nvPr/>
        </p:nvSpPr>
        <p:spPr>
          <a:xfrm>
            <a:off x="5672869" y="2773145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8" name="Google Shape;938;p55"/>
          <p:cNvSpPr/>
          <p:nvPr/>
        </p:nvSpPr>
        <p:spPr>
          <a:xfrm>
            <a:off x="5974066" y="275175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9" name="Google Shape;939;p55"/>
          <p:cNvSpPr/>
          <p:nvPr/>
        </p:nvSpPr>
        <p:spPr>
          <a:xfrm>
            <a:off x="6275264" y="266190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0" name="Google Shape;940;p55"/>
          <p:cNvSpPr/>
          <p:nvPr/>
        </p:nvSpPr>
        <p:spPr>
          <a:xfrm>
            <a:off x="6581083" y="2475071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1" name="Google Shape;941;p55"/>
          <p:cNvSpPr/>
          <p:nvPr/>
        </p:nvSpPr>
        <p:spPr>
          <a:xfrm>
            <a:off x="6881020" y="2266846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2" name="Google Shape;942;p55"/>
          <p:cNvSpPr/>
          <p:nvPr/>
        </p:nvSpPr>
        <p:spPr>
          <a:xfrm>
            <a:off x="7188099" y="2045786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3" name="Google Shape;943;p55"/>
          <p:cNvSpPr/>
          <p:nvPr/>
        </p:nvSpPr>
        <p:spPr>
          <a:xfrm>
            <a:off x="7488036" y="196877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4" name="Google Shape;944;p55"/>
          <p:cNvSpPr/>
          <p:nvPr/>
        </p:nvSpPr>
        <p:spPr>
          <a:xfrm>
            <a:off x="7787974" y="2017262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5" name="Google Shape;945;p55"/>
          <p:cNvSpPr/>
          <p:nvPr/>
        </p:nvSpPr>
        <p:spPr>
          <a:xfrm>
            <a:off x="8140525" y="1976225"/>
            <a:ext cx="1668300" cy="11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6" name="Google Shape;946;p55"/>
          <p:cNvSpPr/>
          <p:nvPr/>
        </p:nvSpPr>
        <p:spPr>
          <a:xfrm>
            <a:off x="8087911" y="2225487"/>
            <a:ext cx="64200" cy="54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7" name="Google Shape;947;p55"/>
          <p:cNvSpPr txBox="1"/>
          <p:nvPr/>
        </p:nvSpPr>
        <p:spPr>
          <a:xfrm>
            <a:off x="873675" y="3097300"/>
            <a:ext cx="3248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&lt; 1 sample per cycle</a:t>
            </a:r>
            <a:endParaRPr/>
          </a:p>
        </p:txBody>
      </p:sp>
      <p:sp>
        <p:nvSpPr>
          <p:cNvPr id="948" name="Google Shape;948;p55"/>
          <p:cNvSpPr txBox="1"/>
          <p:nvPr/>
        </p:nvSpPr>
        <p:spPr>
          <a:xfrm>
            <a:off x="4912275" y="3097300"/>
            <a:ext cx="3248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&gt; 10 samples per cycle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MUR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BF47190-E6FD-427D-9649-09C8310C6DC6}" vid="{31C3F284-EBA8-4357-B68E-EBADBF5D4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50764</TotalTime>
  <Words>740</Words>
  <Application>Microsoft Macintosh PowerPoint</Application>
  <PresentationFormat>On-screen Show (4:3)</PresentationFormat>
  <Paragraphs>222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Eurostile</vt:lpstr>
      <vt:lpstr>Cambria Math</vt:lpstr>
      <vt:lpstr>Calibri</vt:lpstr>
      <vt:lpstr>CMUR_presentation</vt:lpstr>
      <vt:lpstr>18-799: Applied Computer Vision Spring 2026</vt:lpstr>
      <vt:lpstr>Objectives</vt:lpstr>
      <vt:lpstr>PowerPoint Presentation</vt:lpstr>
      <vt:lpstr>PowerPoint Presentation</vt:lpstr>
      <vt:lpstr>PowerPoint Presentation</vt:lpstr>
      <vt:lpstr>PowerPoint Presentation</vt:lpstr>
      <vt:lpstr>Aliasing</vt:lpstr>
      <vt:lpstr>Aliasing</vt:lpstr>
      <vt:lpstr>Sampling and the Nyquist rate</vt:lpstr>
      <vt:lpstr>But this only works for sine waves, right?</vt:lpstr>
      <vt:lpstr>Fourier Transform</vt:lpstr>
      <vt:lpstr>Fourier Series</vt:lpstr>
      <vt:lpstr>Fourier Series</vt:lpstr>
      <vt:lpstr>Fourier Series</vt:lpstr>
      <vt:lpstr>Fourier Series </vt:lpstr>
      <vt:lpstr>Fourier Series </vt:lpstr>
      <vt:lpstr>Fourier Series </vt:lpstr>
      <vt:lpstr>Fourier transform</vt:lpstr>
      <vt:lpstr>Image Resizing</vt:lpstr>
      <vt:lpstr>Image Resizing</vt:lpstr>
      <vt:lpstr>Image Resizing</vt:lpstr>
      <vt:lpstr>Image Resizing</vt:lpstr>
      <vt:lpstr>Image Resizing</vt:lpstr>
      <vt:lpstr>Image resizing</vt:lpstr>
      <vt:lpstr>PowerPoint Presentation</vt:lpstr>
      <vt:lpstr>PowerPoint Presentation</vt:lpstr>
      <vt:lpstr> </vt:lpstr>
      <vt:lpstr>Multi-resolution image pyramids</vt:lpstr>
      <vt:lpstr>“Gaussian” pyramid</vt:lpstr>
      <vt:lpstr>“Gaussian” pyramid</vt:lpstr>
      <vt:lpstr>“Laplacian” pyramid</vt:lpstr>
      <vt:lpstr>“Laplacian” pyramid</vt:lpstr>
      <vt:lpstr>“Laplacian” pyramid</vt:lpstr>
      <vt:lpstr>Image blending</vt:lpstr>
      <vt:lpstr>Laplacian pyramid blending</vt:lpstr>
      <vt:lpstr>Pyramid Blending</vt:lpstr>
      <vt:lpstr>PowerPoint Presentation</vt:lpstr>
      <vt:lpstr>Laplacian pyramid blending</vt:lpstr>
    </vt:vector>
  </TitlesOfParts>
  <Company>Carnegie Mellon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Krogh</dc:creator>
  <cp:lastModifiedBy>Moise Busogi</cp:lastModifiedBy>
  <cp:revision>236</cp:revision>
  <cp:lastPrinted>2018-08-27T08:05:04Z</cp:lastPrinted>
  <dcterms:created xsi:type="dcterms:W3CDTF">2017-10-24T18:38:22Z</dcterms:created>
  <dcterms:modified xsi:type="dcterms:W3CDTF">2026-01-28T08:11:23Z</dcterms:modified>
</cp:coreProperties>
</file>